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  <p:sldId id="284" r:id="rId3"/>
    <p:sldId id="283" r:id="rId4"/>
    <p:sldId id="285" r:id="rId5"/>
    <p:sldId id="288" r:id="rId6"/>
    <p:sldId id="289" r:id="rId7"/>
    <p:sldId id="273" r:id="rId8"/>
    <p:sldId id="274" r:id="rId9"/>
    <p:sldId id="259" r:id="rId10"/>
    <p:sldId id="260" r:id="rId11"/>
    <p:sldId id="261" r:id="rId12"/>
    <p:sldId id="262" r:id="rId13"/>
    <p:sldId id="275" r:id="rId14"/>
    <p:sldId id="264" r:id="rId15"/>
    <p:sldId id="265" r:id="rId16"/>
    <p:sldId id="276" r:id="rId17"/>
    <p:sldId id="270" r:id="rId18"/>
    <p:sldId id="267" r:id="rId19"/>
    <p:sldId id="268" r:id="rId20"/>
    <p:sldId id="277" r:id="rId21"/>
    <p:sldId id="278" r:id="rId22"/>
    <p:sldId id="280" r:id="rId23"/>
    <p:sldId id="272" r:id="rId24"/>
    <p:sldId id="279" r:id="rId25"/>
    <p:sldId id="290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1" autoAdjust="0"/>
    <p:restoredTop sz="94660"/>
  </p:normalViewPr>
  <p:slideViewPr>
    <p:cSldViewPr>
      <p:cViewPr varScale="1">
        <p:scale>
          <a:sx n="66" d="100"/>
          <a:sy n="66" d="100"/>
        </p:scale>
        <p:origin x="84" y="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23B0-6ACB-4332-BDAE-E8E14D6FB34C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452E-4458-472A-B5D5-B516A68ED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23B0-6ACB-4332-BDAE-E8E14D6FB34C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452E-4458-472A-B5D5-B516A68ED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23B0-6ACB-4332-BDAE-E8E14D6FB34C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452E-4458-472A-B5D5-B516A68ED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23B0-6ACB-4332-BDAE-E8E14D6FB34C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452E-4458-472A-B5D5-B516A68ED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23B0-6ACB-4332-BDAE-E8E14D6FB34C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452E-4458-472A-B5D5-B516A68ED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23B0-6ACB-4332-BDAE-E8E14D6FB34C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452E-4458-472A-B5D5-B516A68ED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23B0-6ACB-4332-BDAE-E8E14D6FB34C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452E-4458-472A-B5D5-B516A68ED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23B0-6ACB-4332-BDAE-E8E14D6FB34C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452E-4458-472A-B5D5-B516A68ED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23B0-6ACB-4332-BDAE-E8E14D6FB34C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452E-4458-472A-B5D5-B516A68ED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23B0-6ACB-4332-BDAE-E8E14D6FB34C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452E-4458-472A-B5D5-B516A68ED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23B0-6ACB-4332-BDAE-E8E14D6FB34C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452E-4458-472A-B5D5-B516A68ED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B9FA23B0-6ACB-4332-BDAE-E8E14D6FB34C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551A452E-4458-472A-B5D5-B516A68ED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 panose="05020102010507070707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я\Desktop\000066de-8fca84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52736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86409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 </a:t>
            </a:r>
            <a:r>
              <a:rPr lang="ru-RU" sz="2200" b="1" dirty="0" smtClean="0"/>
              <a:t>Тип урока:</a:t>
            </a:r>
            <a:r>
              <a:rPr lang="ru-RU" sz="2200" dirty="0" smtClean="0"/>
              <a:t> </a:t>
            </a:r>
            <a:r>
              <a:rPr lang="ru-RU" sz="2200" dirty="0" smtClean="0">
                <a:effectLst/>
              </a:rPr>
              <a:t>комбинированный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endParaRPr lang="ru-RU" sz="20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052736"/>
            <a:ext cx="7498080" cy="5123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Corbel" pitchFamily="34" charset="0"/>
              </a:rPr>
              <a:t>Этап обучения</a:t>
            </a: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: </a:t>
            </a:r>
            <a:r>
              <a:rPr lang="ru-RU" sz="2200" dirty="0" smtClean="0">
                <a:solidFill>
                  <a:schemeClr val="tx2"/>
                </a:solidFill>
                <a:latin typeface="Corbel" pitchFamily="34" charset="0"/>
              </a:rPr>
              <a:t>завершающий</a:t>
            </a:r>
          </a:p>
          <a:p>
            <a:pPr>
              <a:buNone/>
            </a:pPr>
            <a:endParaRPr lang="ru-RU" sz="2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82550" indent="0">
              <a:buNone/>
            </a:pPr>
            <a:r>
              <a:rPr lang="ru-RU" sz="2200" b="1" dirty="0" smtClean="0">
                <a:solidFill>
                  <a:schemeClr val="tx2"/>
                </a:solidFill>
              </a:rPr>
              <a:t>Цель урока:</a:t>
            </a:r>
          </a:p>
          <a:p>
            <a:pPr marL="82550" indent="0">
              <a:buNone/>
            </a:pPr>
            <a:r>
              <a:rPr lang="ru-RU" sz="2200" dirty="0" smtClean="0">
                <a:solidFill>
                  <a:schemeClr val="tx2"/>
                </a:solidFill>
              </a:rPr>
              <a:t>Совершенствовать </a:t>
            </a:r>
            <a:r>
              <a:rPr lang="ru-RU" sz="2200" dirty="0">
                <a:solidFill>
                  <a:schemeClr val="tx2"/>
                </a:solidFill>
              </a:rPr>
              <a:t>навыки чтения и говорения по теме «Средства массовой информации»</a:t>
            </a:r>
          </a:p>
          <a:p>
            <a:pPr marL="82550" indent="0">
              <a:buNone/>
            </a:pPr>
            <a:r>
              <a:rPr lang="ru-RU" sz="2200" dirty="0">
                <a:solidFill>
                  <a:schemeClr val="tx2"/>
                </a:solidFill>
              </a:rPr>
              <a:t> </a:t>
            </a:r>
          </a:p>
          <a:p>
            <a:pPr marL="82550" indent="0">
              <a:buNone/>
            </a:pPr>
            <a:r>
              <a:rPr lang="ru-RU" sz="2200" b="1" dirty="0">
                <a:solidFill>
                  <a:schemeClr val="tx2"/>
                </a:solidFill>
              </a:rPr>
              <a:t>Образовательные задачи:</a:t>
            </a:r>
            <a:endParaRPr lang="ru-RU" sz="2200" dirty="0">
              <a:solidFill>
                <a:schemeClr val="tx2"/>
              </a:solidFill>
            </a:endParaRPr>
          </a:p>
          <a:p>
            <a:pPr marL="82550" indent="0">
              <a:buNone/>
            </a:pPr>
            <a:r>
              <a:rPr lang="ru-RU" sz="2200" dirty="0">
                <a:solidFill>
                  <a:schemeClr val="tx2"/>
                </a:solidFill>
              </a:rPr>
              <a:t>1. Активизировать изученную лексику по теме «СМИ».</a:t>
            </a:r>
          </a:p>
          <a:p>
            <a:pPr marL="82550" indent="0">
              <a:buNone/>
            </a:pPr>
            <a:r>
              <a:rPr lang="ru-RU" sz="2200" dirty="0">
                <a:solidFill>
                  <a:schemeClr val="tx2"/>
                </a:solidFill>
              </a:rPr>
              <a:t>2. Совершенствовать навыки диалогического и монологического общения в ходе обсуждения содержания текста.</a:t>
            </a:r>
          </a:p>
          <a:p>
            <a:pPr marL="82550" indent="0">
              <a:buNone/>
            </a:pPr>
            <a:r>
              <a:rPr lang="ru-RU" sz="2200" dirty="0">
                <a:solidFill>
                  <a:schemeClr val="tx2"/>
                </a:solidFill>
              </a:rPr>
              <a:t>3. Развивать  практические умения в изучающем чтении.</a:t>
            </a:r>
          </a:p>
          <a:p>
            <a:pPr marL="82550" indent="0">
              <a:buNone/>
            </a:pPr>
            <a:r>
              <a:rPr lang="ru-RU" sz="2200" dirty="0">
                <a:solidFill>
                  <a:schemeClr val="tx2"/>
                </a:solidFill>
              </a:rPr>
              <a:t>4. Развивать умение использовать полученные знания в новой языковой ситуации</a:t>
            </a:r>
          </a:p>
          <a:p>
            <a:pPr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 lvl="0"/>
            <a:endParaRPr lang="ru-RU" sz="24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620688"/>
            <a:ext cx="7498080" cy="5736704"/>
          </a:xfrm>
        </p:spPr>
        <p:txBody>
          <a:bodyPr>
            <a:normAutofit/>
          </a:bodyPr>
          <a:lstStyle/>
          <a:p>
            <a:pPr marL="82550" indent="0">
              <a:buNone/>
            </a:pPr>
            <a:endParaRPr lang="ru-RU" sz="2200" b="1" dirty="0" smtClean="0">
              <a:solidFill>
                <a:schemeClr val="tx2"/>
              </a:solidFill>
            </a:endParaRPr>
          </a:p>
          <a:p>
            <a:pPr marL="82550" indent="0">
              <a:buNone/>
            </a:pPr>
            <a:r>
              <a:rPr lang="ru-RU" sz="2200" b="1" dirty="0" smtClean="0">
                <a:solidFill>
                  <a:schemeClr val="tx2"/>
                </a:solidFill>
              </a:rPr>
              <a:t>Развивающие </a:t>
            </a:r>
            <a:r>
              <a:rPr lang="ru-RU" sz="2200" b="1" dirty="0">
                <a:solidFill>
                  <a:schemeClr val="tx2"/>
                </a:solidFill>
              </a:rPr>
              <a:t>задачи: </a:t>
            </a:r>
            <a:endParaRPr lang="ru-RU" sz="2200" dirty="0">
              <a:solidFill>
                <a:schemeClr val="tx2"/>
              </a:solidFill>
            </a:endParaRPr>
          </a:p>
          <a:p>
            <a:pPr marL="82550" indent="0">
              <a:buNone/>
            </a:pPr>
            <a:r>
              <a:rPr lang="ru-RU" sz="2200" dirty="0">
                <a:solidFill>
                  <a:schemeClr val="tx2"/>
                </a:solidFill>
              </a:rPr>
              <a:t>1. Развивать способность анализировать, обобщать и сравнивать, самостоятельно строить речевое высказывание.</a:t>
            </a:r>
          </a:p>
          <a:p>
            <a:pPr marL="82550" indent="0">
              <a:buNone/>
            </a:pPr>
            <a:r>
              <a:rPr lang="ru-RU" sz="2200" dirty="0">
                <a:solidFill>
                  <a:schemeClr val="tx2"/>
                </a:solidFill>
              </a:rPr>
              <a:t>2. Развивать мышление, зрительную память и </a:t>
            </a:r>
            <a:r>
              <a:rPr lang="ru-RU" sz="2200" dirty="0" smtClean="0">
                <a:solidFill>
                  <a:schemeClr val="tx2"/>
                </a:solidFill>
              </a:rPr>
              <a:t>воображение</a:t>
            </a:r>
          </a:p>
          <a:p>
            <a:pPr marL="82550" indent="0">
              <a:buNone/>
            </a:pPr>
            <a:endParaRPr lang="ru-RU" sz="2200" dirty="0">
              <a:solidFill>
                <a:schemeClr val="tx2"/>
              </a:solidFill>
            </a:endParaRPr>
          </a:p>
          <a:p>
            <a:pPr marL="82550" indent="0">
              <a:buNone/>
            </a:pPr>
            <a:r>
              <a:rPr lang="ru-RU" sz="2200" b="1" dirty="0">
                <a:solidFill>
                  <a:schemeClr val="tx2"/>
                </a:solidFill>
              </a:rPr>
              <a:t>Воспитательные задачи:</a:t>
            </a:r>
            <a:endParaRPr lang="ru-RU" sz="2200" dirty="0">
              <a:solidFill>
                <a:schemeClr val="tx2"/>
              </a:solidFill>
            </a:endParaRPr>
          </a:p>
          <a:p>
            <a:pPr marL="82550" indent="0">
              <a:buNone/>
            </a:pPr>
            <a:r>
              <a:rPr lang="ru-RU" sz="2200" dirty="0">
                <a:solidFill>
                  <a:schemeClr val="tx2"/>
                </a:solidFill>
              </a:rPr>
              <a:t>1. Воспитывать терпимое отношение к мнению других людей, умение работать в группах и в диалоге.</a:t>
            </a:r>
          </a:p>
          <a:p>
            <a:pPr marL="82550" indent="0">
              <a:buNone/>
            </a:pPr>
            <a:r>
              <a:rPr lang="ru-RU" sz="2200" dirty="0">
                <a:solidFill>
                  <a:schemeClr val="tx2"/>
                </a:solidFill>
              </a:rPr>
              <a:t>2. Повышать мотивацию к изучению английского языка.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/>
              </a:rPr>
              <a:t>Планируемые результаты</a:t>
            </a:r>
            <a:endParaRPr lang="ru-RU" sz="2400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692696"/>
            <a:ext cx="7498080" cy="5592688"/>
          </a:xfrm>
        </p:spPr>
        <p:txBody>
          <a:bodyPr>
            <a:normAutofit fontScale="92500"/>
          </a:bodyPr>
          <a:lstStyle/>
          <a:p>
            <a:pPr marL="82550" indent="0">
              <a:buNone/>
            </a:pPr>
            <a:endParaRPr lang="ru-RU" sz="2000" b="1" u="sng" dirty="0" smtClean="0">
              <a:solidFill>
                <a:schemeClr val="tx2"/>
              </a:solidFill>
            </a:endParaRPr>
          </a:p>
          <a:p>
            <a:pPr marL="82550" indent="0">
              <a:buNone/>
            </a:pPr>
            <a:r>
              <a:rPr lang="ru-RU" sz="2000" b="1" u="sng" dirty="0" smtClean="0">
                <a:solidFill>
                  <a:schemeClr val="tx2"/>
                </a:solidFill>
              </a:rPr>
              <a:t>Предметные</a:t>
            </a:r>
            <a:endParaRPr lang="ru-RU" sz="2000" dirty="0">
              <a:solidFill>
                <a:schemeClr val="tx2"/>
              </a:solidFill>
            </a:endParaRPr>
          </a:p>
          <a:p>
            <a:pPr marL="8255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- употребление в речи основных значений изученных лексических единиц;</a:t>
            </a:r>
          </a:p>
          <a:p>
            <a:pPr marL="8255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- умение читать с полным  пониманием прочитанного;</a:t>
            </a:r>
          </a:p>
          <a:p>
            <a:pPr marL="8255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- умение логично и последовательно излагать свои мысли в монологической и диалогической форме.</a:t>
            </a:r>
          </a:p>
          <a:p>
            <a:pPr marL="82550" indent="0">
              <a:buNone/>
            </a:pPr>
            <a:r>
              <a:rPr lang="ru-RU" sz="2000" b="1" u="sng" dirty="0" err="1">
                <a:solidFill>
                  <a:schemeClr val="tx2"/>
                </a:solidFill>
              </a:rPr>
              <a:t>Метапредметные</a:t>
            </a:r>
            <a:r>
              <a:rPr lang="ru-RU" sz="2000" b="1" u="sng" dirty="0">
                <a:solidFill>
                  <a:schemeClr val="tx2"/>
                </a:solidFill>
              </a:rPr>
              <a:t> </a:t>
            </a:r>
            <a:endParaRPr lang="ru-RU" sz="2000" dirty="0">
              <a:solidFill>
                <a:schemeClr val="tx2"/>
              </a:solidFill>
            </a:endParaRPr>
          </a:p>
          <a:p>
            <a:pPr marL="82550" indent="0">
              <a:buNone/>
            </a:pPr>
            <a:r>
              <a:rPr lang="ru-RU" sz="2000" u="sng" dirty="0">
                <a:solidFill>
                  <a:schemeClr val="tx2"/>
                </a:solidFill>
              </a:rPr>
              <a:t>Познавательные УУД: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- умение использовать адекватные лексические средства для аргументации своей точки зрения;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- способность анализировать, отбирать и обобщать необходимую информацию для построения речевого высказывания;</a:t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- умение осознанно и произвольно строить речевое высказывание в соответствии с задачами и условиями коммуникации, с опорой на полученную информацию и жизненный опыт.</a:t>
            </a:r>
            <a:br>
              <a:rPr lang="ru-RU" sz="2000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r>
              <a:rPr lang="ru-RU" sz="2000" u="sng" dirty="0">
                <a:effectLst/>
              </a:rPr>
              <a:t>Коммуникативные УУД</a:t>
            </a:r>
            <a:br>
              <a:rPr lang="ru-RU" sz="2000" u="sng" dirty="0">
                <a:effectLst/>
              </a:rPr>
            </a:br>
            <a:endParaRPr lang="ru-RU" sz="20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 fontScale="92500" lnSpcReduction="10000"/>
          </a:bodyPr>
          <a:lstStyle/>
          <a:p>
            <a:pPr marL="82550" indent="0">
              <a:buNone/>
            </a:pPr>
            <a:r>
              <a:rPr lang="ru-RU" sz="2200" dirty="0" smtClean="0">
                <a:solidFill>
                  <a:schemeClr val="tx2"/>
                </a:solidFill>
              </a:rPr>
              <a:t>- продуктивное </a:t>
            </a:r>
            <a:r>
              <a:rPr lang="ru-RU" sz="2200" dirty="0">
                <a:solidFill>
                  <a:schemeClr val="tx2"/>
                </a:solidFill>
              </a:rPr>
              <a:t>взаимодействие в группе в поиске и отборе информации;</a:t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sz="2200" dirty="0">
                <a:solidFill>
                  <a:schemeClr val="tx2"/>
                </a:solidFill>
              </a:rPr>
              <a:t>- умение полно и точно выражать свои </a:t>
            </a:r>
            <a:r>
              <a:rPr lang="ru-RU" sz="2200" dirty="0" smtClean="0">
                <a:solidFill>
                  <a:schemeClr val="tx2"/>
                </a:solidFill>
              </a:rPr>
              <a:t>мысли.</a:t>
            </a:r>
            <a:endParaRPr lang="ru-RU" sz="2200" dirty="0">
              <a:solidFill>
                <a:schemeClr val="tx2"/>
              </a:solidFill>
            </a:endParaRPr>
          </a:p>
          <a:p>
            <a:pPr marL="82550" indent="0">
              <a:buNone/>
            </a:pPr>
            <a:r>
              <a:rPr lang="ru-RU" sz="2200" u="sng" dirty="0" smtClean="0">
                <a:solidFill>
                  <a:schemeClr val="tx2"/>
                </a:solidFill>
              </a:rPr>
              <a:t>Регулятивные </a:t>
            </a:r>
            <a:r>
              <a:rPr lang="ru-RU" sz="2200" u="sng" dirty="0">
                <a:solidFill>
                  <a:schemeClr val="tx2"/>
                </a:solidFill>
              </a:rPr>
              <a:t>УУД</a:t>
            </a:r>
            <a:r>
              <a:rPr lang="ru-RU" sz="2200" dirty="0">
                <a:solidFill>
                  <a:schemeClr val="tx2"/>
                </a:solidFill>
              </a:rPr>
              <a:t/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sz="2200" dirty="0">
                <a:solidFill>
                  <a:schemeClr val="tx2"/>
                </a:solidFill>
              </a:rPr>
              <a:t>- умение рационально планировать свой учебный труд;</a:t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sz="2200" dirty="0">
                <a:solidFill>
                  <a:schemeClr val="tx2"/>
                </a:solidFill>
              </a:rPr>
              <a:t>- умение планировать свое речевое поведение;</a:t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sz="2200" dirty="0">
                <a:solidFill>
                  <a:schemeClr val="tx2"/>
                </a:solidFill>
              </a:rPr>
              <a:t>- умение контролировать и корректировать способ действия;</a:t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sz="2200" dirty="0">
                <a:solidFill>
                  <a:schemeClr val="tx2"/>
                </a:solidFill>
              </a:rPr>
              <a:t>- соотносить полученный результат с планируемым;</a:t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sz="2200" dirty="0">
                <a:solidFill>
                  <a:schemeClr val="tx2"/>
                </a:solidFill>
              </a:rPr>
              <a:t>- оценивать результат работы.</a:t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sz="2200" u="sng" dirty="0">
                <a:solidFill>
                  <a:schemeClr val="tx2"/>
                </a:solidFill>
              </a:rPr>
              <a:t>Личностные УУД</a:t>
            </a:r>
            <a:r>
              <a:rPr lang="ru-RU" sz="2200" dirty="0">
                <a:solidFill>
                  <a:schemeClr val="tx2"/>
                </a:solidFill>
              </a:rPr>
              <a:t/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sz="2200" dirty="0">
                <a:solidFill>
                  <a:schemeClr val="tx2"/>
                </a:solidFill>
              </a:rPr>
              <a:t>- способность вести доброжелательное и продуктивное общение;</a:t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sz="2200" dirty="0">
                <a:solidFill>
                  <a:schemeClr val="tx2"/>
                </a:solidFill>
              </a:rPr>
              <a:t>- осознание возможности использовать имеющиеся знания в новой языковой ситуации;</a:t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sz="2200" dirty="0">
                <a:solidFill>
                  <a:schemeClr val="tx2"/>
                </a:solidFill>
              </a:rPr>
              <a:t>- умение работать в паре/группе, проявляя способность к взаимопомощи;</a:t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sz="2200" dirty="0">
                <a:solidFill>
                  <a:schemeClr val="tx2"/>
                </a:solidFill>
              </a:rPr>
              <a:t>- развивать мотивацию к дальнейшему изучению иностранного языка.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Мотивационный этап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</a:b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</a:b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Find the unnecessary word: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cs typeface="David" pitchFamily="34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radio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, modern, serious, local, crime;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soap opera, comedy, documentary, 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newspaper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, talk show;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a disk, a monitor, a mouse, a keyboard, 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the Internet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;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  <a:cs typeface="David" pitchFamily="34" charset="-79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advertise, discuss, 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television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, serve, broadcast.</a:t>
            </a:r>
            <a:endParaRPr lang="ru-RU" b="1" dirty="0">
              <a:solidFill>
                <a:schemeClr val="accent3">
                  <a:lumMod val="50000"/>
                </a:schemeClr>
              </a:solidFill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857232"/>
            <a:ext cx="7498080" cy="1214446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David" pitchFamily="34" charset="-79"/>
                <a:cs typeface="David" pitchFamily="34" charset="-79"/>
              </a:rPr>
              <a:t>“The Mass Media is not less dangerous than the tools of mass destruction”</a:t>
            </a:r>
            <a:br>
              <a:rPr lang="en-US" sz="4400" b="1" dirty="0" smtClean="0">
                <a:latin typeface="David" pitchFamily="34" charset="-79"/>
                <a:cs typeface="David" pitchFamily="34" charset="-79"/>
              </a:rPr>
            </a:br>
            <a:r>
              <a:rPr lang="en-US" sz="4400" b="1" dirty="0" smtClean="0">
                <a:latin typeface="David" pitchFamily="34" charset="-79"/>
                <a:cs typeface="David" pitchFamily="34" charset="-79"/>
              </a:rPr>
              <a:t>          </a:t>
            </a:r>
            <a:r>
              <a:rPr lang="en-US" sz="3200" b="1" dirty="0" smtClean="0">
                <a:latin typeface="David" pitchFamily="34" charset="-79"/>
                <a:cs typeface="David" pitchFamily="34" charset="-79"/>
              </a:rPr>
              <a:t>P.L. Kapitsa</a:t>
            </a:r>
            <a:endParaRPr lang="ru-RU" sz="3200" b="1" dirty="0">
              <a:cs typeface="David" pitchFamily="34" charset="-79"/>
            </a:endParaRPr>
          </a:p>
        </p:txBody>
      </p:sp>
      <p:pic>
        <p:nvPicPr>
          <p:cNvPr id="4" name="Содержимое 3" descr="https://cdn.fishki.net/upload/post/2017/07/08/2331855/22474-6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280" y="3068955"/>
            <a:ext cx="2611755" cy="342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/>
                <a:cs typeface="David" pitchFamily="34" charset="-79"/>
              </a:rPr>
              <a:t>Актуализация знани</a:t>
            </a:r>
            <a:r>
              <a:rPr lang="ru-RU" sz="3200" b="1" dirty="0" smtClean="0">
                <a:solidFill>
                  <a:schemeClr val="tx2"/>
                </a:solidFill>
                <a:cs typeface="David" pitchFamily="34" charset="-79"/>
              </a:rPr>
              <a:t>й</a:t>
            </a:r>
            <a:endParaRPr lang="ru-RU" sz="3200" b="1" dirty="0">
              <a:solidFill>
                <a:schemeClr val="tx2"/>
              </a:solidFill>
              <a:cs typeface="David" pitchFamily="34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24744"/>
            <a:ext cx="7498080" cy="4979640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Corbel" pitchFamily="34" charset="0"/>
              </a:rPr>
              <a:t>Match the words with their definitions</a:t>
            </a:r>
          </a:p>
          <a:p>
            <a:pPr marL="82550" indent="0">
              <a:buNone/>
            </a:pPr>
            <a:endParaRPr lang="ru-RU" sz="2400" b="1" dirty="0">
              <a:solidFill>
                <a:schemeClr val="tx2"/>
              </a:solidFill>
              <a:latin typeface="Corbe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1700808"/>
          <a:ext cx="7272808" cy="34798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Answer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16">
                <a:tc>
                  <a:txBody>
                    <a:bodyPr/>
                    <a:lstStyle/>
                    <a:p>
                      <a:r>
                        <a:rPr lang="en-US" dirty="0" smtClean="0"/>
                        <a:t>Television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a) a way to</a:t>
                      </a:r>
                      <a:r>
                        <a:rPr lang="en-US" baseline="0" dirty="0" smtClean="0"/>
                        <a:t> communicate with your partner who might be a thousand miles away using the computer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Newspapers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b) broadcasting  programs for people to watch on their television sets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Internet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c) the progress of sending</a:t>
                      </a:r>
                      <a:r>
                        <a:rPr lang="en-US" baseline="0" dirty="0" smtClean="0"/>
                        <a:t> and receiving messages through the air; broadcasting programs for people to listen to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d) a paper printed and sold usually daily</a:t>
                      </a:r>
                      <a:r>
                        <a:rPr lang="en-US" baseline="0" dirty="0" smtClean="0"/>
                        <a:t> or weekly with news, advertisements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71972"/>
            <a:ext cx="7975808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dirty="0" smtClean="0"/>
              <a:t>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dirty="0" smtClean="0"/>
              <a:t>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effectLst/>
              </a:rPr>
              <a:t>Приём «Кластер»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4355976" y="2420888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>MM</a:t>
            </a:r>
            <a:endParaRPr lang="ru-RU" dirty="0">
              <a:ln>
                <a:solidFill>
                  <a:schemeClr val="accent4">
                    <a:lumMod val="75000"/>
                  </a:schemeClr>
                </a:solidFill>
              </a:ln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05949" y="1700808"/>
            <a:ext cx="1152128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>Press</a:t>
            </a:r>
            <a:endParaRPr lang="ru-RU" dirty="0">
              <a:ln>
                <a:solidFill>
                  <a:schemeClr val="accent4">
                    <a:lumMod val="75000"/>
                  </a:schemeClr>
                </a:solidFill>
              </a:ln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08104" y="1628800"/>
            <a:ext cx="1152128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>Radio</a:t>
            </a:r>
            <a:endParaRPr lang="ru-RU" dirty="0">
              <a:ln>
                <a:solidFill>
                  <a:schemeClr val="accent4">
                    <a:lumMod val="75000"/>
                  </a:schemeClr>
                </a:solidFill>
              </a:ln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43808" y="3212976"/>
            <a:ext cx="1368152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>Internet</a:t>
            </a:r>
            <a:endParaRPr lang="ru-RU" dirty="0">
              <a:ln>
                <a:solidFill>
                  <a:schemeClr val="accent4">
                    <a:lumMod val="75000"/>
                  </a:schemeClr>
                </a:solidFill>
              </a:ln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508104" y="3212976"/>
            <a:ext cx="1224136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</a:rPr>
              <a:t>TV</a:t>
            </a:r>
            <a:endParaRPr lang="ru-RU" dirty="0">
              <a:ln>
                <a:solidFill>
                  <a:schemeClr val="accent4">
                    <a:lumMod val="75000"/>
                  </a:schemeClr>
                </a:solidFill>
              </a:ln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4139952" y="2492896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3" idx="7"/>
            <a:endCxn id="8" idx="3"/>
          </p:cNvCxnSpPr>
          <p:nvPr/>
        </p:nvCxnSpPr>
        <p:spPr>
          <a:xfrm flipV="1">
            <a:off x="5136465" y="2409289"/>
            <a:ext cx="540364" cy="145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3" idx="3"/>
          </p:cNvCxnSpPr>
          <p:nvPr/>
        </p:nvCxnSpPr>
        <p:spPr>
          <a:xfrm flipH="1">
            <a:off x="4139952" y="3201377"/>
            <a:ext cx="349935" cy="227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3" idx="5"/>
          </p:cNvCxnSpPr>
          <p:nvPr/>
        </p:nvCxnSpPr>
        <p:spPr>
          <a:xfrm>
            <a:off x="5136465" y="3201377"/>
            <a:ext cx="443647" cy="227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альтернативный процесс 18"/>
          <p:cNvSpPr/>
          <p:nvPr/>
        </p:nvSpPr>
        <p:spPr>
          <a:xfrm>
            <a:off x="7308304" y="1196752"/>
            <a:ext cx="914400" cy="61264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</a:rPr>
              <a:t>cover news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6228184" y="764704"/>
            <a:ext cx="914400" cy="61264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</a:rPr>
              <a:t>listen to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5004048" y="836712"/>
            <a:ext cx="914400" cy="61264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</a:rPr>
              <a:t>turn down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6876256" y="2276872"/>
            <a:ext cx="914400" cy="61264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</a:rPr>
              <a:t>turn up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24" name="Прямая соединительная линия 23"/>
          <p:cNvCxnSpPr>
            <a:stCxn id="8" idx="1"/>
            <a:endCxn id="21" idx="2"/>
          </p:cNvCxnSpPr>
          <p:nvPr/>
        </p:nvCxnSpPr>
        <p:spPr>
          <a:xfrm flipH="1" flipV="1">
            <a:off x="5461248" y="1449360"/>
            <a:ext cx="215581" cy="313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8" idx="7"/>
          </p:cNvCxnSpPr>
          <p:nvPr/>
        </p:nvCxnSpPr>
        <p:spPr>
          <a:xfrm flipV="1">
            <a:off x="6491507" y="1412776"/>
            <a:ext cx="456757" cy="349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8" idx="6"/>
          </p:cNvCxnSpPr>
          <p:nvPr/>
        </p:nvCxnSpPr>
        <p:spPr>
          <a:xfrm flipV="1">
            <a:off x="6660232" y="1772816"/>
            <a:ext cx="648072" cy="313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8" idx="5"/>
            <a:endCxn id="22" idx="1"/>
          </p:cNvCxnSpPr>
          <p:nvPr/>
        </p:nvCxnSpPr>
        <p:spPr>
          <a:xfrm>
            <a:off x="6491507" y="2409289"/>
            <a:ext cx="384749" cy="173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Блок-схема: альтернативный процесс 30"/>
          <p:cNvSpPr/>
          <p:nvPr/>
        </p:nvSpPr>
        <p:spPr>
          <a:xfrm>
            <a:off x="7380312" y="3140968"/>
            <a:ext cx="1224136" cy="61264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rgbClr val="7030A0"/>
                  </a:solidFill>
                </a:ln>
              </a:rPr>
              <a:t>Switch from channel to channel</a:t>
            </a:r>
            <a:endParaRPr lang="ru-RU" sz="14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7164288" y="4077072"/>
            <a:ext cx="914400" cy="61264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7030A0"/>
                  </a:solidFill>
                </a:ln>
              </a:rPr>
              <a:t>broadcast</a:t>
            </a:r>
            <a:endParaRPr lang="ru-RU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6156176" y="4869160"/>
            <a:ext cx="914400" cy="61264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7030A0"/>
                  </a:solidFill>
                </a:ln>
              </a:rPr>
              <a:t>watch</a:t>
            </a:r>
            <a:endParaRPr lang="ru-RU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644008" y="4437112"/>
            <a:ext cx="1152128" cy="75666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7030A0"/>
                  </a:solidFill>
                </a:ln>
              </a:rPr>
              <a:t>damage eyes</a:t>
            </a:r>
            <a:endParaRPr lang="ru-RU" dirty="0">
              <a:ln>
                <a:solidFill>
                  <a:srgbClr val="7030A0"/>
                </a:solidFill>
              </a:ln>
            </a:endParaRPr>
          </a:p>
        </p:txBody>
      </p:sp>
      <p:cxnSp>
        <p:nvCxnSpPr>
          <p:cNvPr id="41" name="Прямая соединительная линия 40"/>
          <p:cNvCxnSpPr>
            <a:stCxn id="10" idx="4"/>
            <a:endCxn id="33" idx="0"/>
          </p:cNvCxnSpPr>
          <p:nvPr/>
        </p:nvCxnSpPr>
        <p:spPr>
          <a:xfrm>
            <a:off x="6120172" y="4127376"/>
            <a:ext cx="493204" cy="741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0" idx="6"/>
            <a:endCxn id="31" idx="1"/>
          </p:cNvCxnSpPr>
          <p:nvPr/>
        </p:nvCxnSpPr>
        <p:spPr>
          <a:xfrm flipV="1">
            <a:off x="6732240" y="3447292"/>
            <a:ext cx="648072" cy="222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0" idx="5"/>
            <a:endCxn id="32" idx="1"/>
          </p:cNvCxnSpPr>
          <p:nvPr/>
        </p:nvCxnSpPr>
        <p:spPr>
          <a:xfrm>
            <a:off x="6552969" y="3993465"/>
            <a:ext cx="611319" cy="389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10" idx="3"/>
          </p:cNvCxnSpPr>
          <p:nvPr/>
        </p:nvCxnSpPr>
        <p:spPr>
          <a:xfrm flipH="1">
            <a:off x="5436096" y="3993465"/>
            <a:ext cx="251279" cy="443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альтернативный процесс 54"/>
          <p:cNvSpPr/>
          <p:nvPr/>
        </p:nvSpPr>
        <p:spPr>
          <a:xfrm>
            <a:off x="3228557" y="242356"/>
            <a:ext cx="1728192" cy="82867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provide readers with information</a:t>
            </a:r>
            <a:endParaRPr lang="ru-RU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56" name="Блок-схема: альтернативный процесс 55"/>
          <p:cNvSpPr/>
          <p:nvPr/>
        </p:nvSpPr>
        <p:spPr>
          <a:xfrm>
            <a:off x="1763688" y="1052736"/>
            <a:ext cx="1130424" cy="61264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publish</a:t>
            </a:r>
            <a:endParaRPr lang="ru-RU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57" name="Блок-схема: альтернативный процесс 56"/>
          <p:cNvSpPr/>
          <p:nvPr/>
        </p:nvSpPr>
        <p:spPr>
          <a:xfrm>
            <a:off x="1259632" y="1916832"/>
            <a:ext cx="914400" cy="61264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print</a:t>
            </a:r>
            <a:endParaRPr lang="ru-RU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cxnSp>
        <p:nvCxnSpPr>
          <p:cNvPr id="59" name="Прямая соединительная линия 58"/>
          <p:cNvCxnSpPr>
            <a:stCxn id="7" idx="0"/>
            <a:endCxn id="55" idx="2"/>
          </p:cNvCxnSpPr>
          <p:nvPr/>
        </p:nvCxnSpPr>
        <p:spPr>
          <a:xfrm flipV="1">
            <a:off x="3682013" y="1071028"/>
            <a:ext cx="410640" cy="629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7" idx="1"/>
          </p:cNvCxnSpPr>
          <p:nvPr/>
        </p:nvCxnSpPr>
        <p:spPr>
          <a:xfrm flipH="1" flipV="1">
            <a:off x="2961933" y="1556792"/>
            <a:ext cx="312741" cy="277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7" idx="2"/>
            <a:endCxn id="57" idx="3"/>
          </p:cNvCxnSpPr>
          <p:nvPr/>
        </p:nvCxnSpPr>
        <p:spPr>
          <a:xfrm flipH="1">
            <a:off x="2174032" y="2158008"/>
            <a:ext cx="931917" cy="65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Блок-схема: альтернативный процесс 68"/>
          <p:cNvSpPr/>
          <p:nvPr/>
        </p:nvSpPr>
        <p:spPr>
          <a:xfrm>
            <a:off x="2267744" y="2492896"/>
            <a:ext cx="914400" cy="61264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Click a mouse</a:t>
            </a:r>
            <a:endParaRPr lang="ru-RU" sz="1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1115616" y="2924944"/>
            <a:ext cx="914400" cy="61264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surf</a:t>
            </a:r>
            <a:endParaRPr lang="ru-RU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73" name="Блок-схема: альтернативный процесс 72"/>
          <p:cNvSpPr/>
          <p:nvPr/>
        </p:nvSpPr>
        <p:spPr>
          <a:xfrm>
            <a:off x="2339752" y="4437112"/>
            <a:ext cx="1058416" cy="61264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download</a:t>
            </a:r>
            <a:endParaRPr lang="ru-RU" sz="1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74" name="Блок-схема: альтернативный процесс 73"/>
          <p:cNvSpPr/>
          <p:nvPr/>
        </p:nvSpPr>
        <p:spPr>
          <a:xfrm>
            <a:off x="1043608" y="3717032"/>
            <a:ext cx="914400" cy="61264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search for information</a:t>
            </a:r>
            <a:endParaRPr lang="ru-RU" sz="105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75" name="Блок-схема: альтернативный процесс 74"/>
          <p:cNvSpPr/>
          <p:nvPr/>
        </p:nvSpPr>
        <p:spPr>
          <a:xfrm>
            <a:off x="1187624" y="4581128"/>
            <a:ext cx="914400" cy="61264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send messages</a:t>
            </a:r>
            <a:endParaRPr lang="ru-RU" sz="105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2771800" y="5373216"/>
            <a:ext cx="914400" cy="61264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read online</a:t>
            </a:r>
            <a:endParaRPr lang="ru-RU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77" name="Блок-схема: альтернативный процесс 76"/>
          <p:cNvSpPr/>
          <p:nvPr/>
        </p:nvSpPr>
        <p:spPr>
          <a:xfrm>
            <a:off x="3635896" y="4653136"/>
            <a:ext cx="914400" cy="61264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get a virus</a:t>
            </a:r>
            <a:endParaRPr lang="ru-RU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cxnSp>
        <p:nvCxnSpPr>
          <p:cNvPr id="82" name="Прямая соединительная линия 81"/>
          <p:cNvCxnSpPr>
            <a:stCxn id="9" idx="2"/>
            <a:endCxn id="71" idx="3"/>
          </p:cNvCxnSpPr>
          <p:nvPr/>
        </p:nvCxnSpPr>
        <p:spPr>
          <a:xfrm flipH="1" flipV="1">
            <a:off x="2030016" y="3231268"/>
            <a:ext cx="813792" cy="438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stCxn id="9" idx="5"/>
          </p:cNvCxnSpPr>
          <p:nvPr/>
        </p:nvCxnSpPr>
        <p:spPr>
          <a:xfrm>
            <a:off x="4011599" y="3993465"/>
            <a:ext cx="272369" cy="659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9" idx="4"/>
          </p:cNvCxnSpPr>
          <p:nvPr/>
        </p:nvCxnSpPr>
        <p:spPr>
          <a:xfrm flipH="1">
            <a:off x="3203848" y="4127376"/>
            <a:ext cx="324036" cy="309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Дуга 94"/>
          <p:cNvSpPr/>
          <p:nvPr/>
        </p:nvSpPr>
        <p:spPr>
          <a:xfrm>
            <a:off x="3059832" y="4005064"/>
            <a:ext cx="72008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6" name="Прямая соединительная линия 105"/>
          <p:cNvCxnSpPr>
            <a:stCxn id="9" idx="1"/>
          </p:cNvCxnSpPr>
          <p:nvPr/>
        </p:nvCxnSpPr>
        <p:spPr>
          <a:xfrm flipH="1" flipV="1">
            <a:off x="2915816" y="3068960"/>
            <a:ext cx="128353" cy="277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>
            <a:endCxn id="74" idx="3"/>
          </p:cNvCxnSpPr>
          <p:nvPr/>
        </p:nvCxnSpPr>
        <p:spPr>
          <a:xfrm flipH="1">
            <a:off x="1958008" y="3789040"/>
            <a:ext cx="885800" cy="234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>
            <a:stCxn id="9" idx="3"/>
          </p:cNvCxnSpPr>
          <p:nvPr/>
        </p:nvCxnSpPr>
        <p:spPr>
          <a:xfrm flipH="1">
            <a:off x="1979712" y="3993465"/>
            <a:ext cx="1064457" cy="587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H="1">
            <a:off x="3347864" y="4077072"/>
            <a:ext cx="288032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4264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cs typeface="David" pitchFamily="34" charset="-79"/>
              </a:rPr>
              <a:t>Осмысление содержания</a:t>
            </a:r>
            <a:br>
              <a:rPr lang="ru-RU" sz="3600" b="1" dirty="0" smtClean="0">
                <a:cs typeface="David" pitchFamily="34" charset="-79"/>
              </a:rPr>
            </a:br>
            <a:r>
              <a:rPr lang="ru-RU" sz="3100" b="1" dirty="0" smtClean="0">
                <a:effectLst/>
                <a:cs typeface="David" pitchFamily="34" charset="-79"/>
              </a:rPr>
              <a:t>Работа с текстом (приём «</a:t>
            </a:r>
            <a:r>
              <a:rPr lang="ru-RU" sz="3100" b="1" dirty="0" err="1" smtClean="0">
                <a:effectLst/>
                <a:cs typeface="David" pitchFamily="34" charset="-79"/>
              </a:rPr>
              <a:t>Инсерт</a:t>
            </a:r>
            <a:r>
              <a:rPr lang="ru-RU" sz="3100" b="1" dirty="0" smtClean="0">
                <a:effectLst/>
                <a:cs typeface="David" pitchFamily="34" charset="-79"/>
              </a:rPr>
              <a:t>»)</a:t>
            </a:r>
            <a:br>
              <a:rPr lang="ru-RU" sz="3100" b="1" dirty="0" smtClean="0">
                <a:effectLst/>
                <a:cs typeface="David" pitchFamily="34" charset="-79"/>
              </a:rPr>
            </a:br>
            <a:r>
              <a:rPr lang="en-US" sz="3600" b="1" dirty="0" smtClean="0">
                <a:effectLst/>
                <a:latin typeface="David" pitchFamily="34" charset="-79"/>
                <a:cs typeface="David" pitchFamily="34" charset="-79"/>
              </a:rPr>
              <a:t>Read the text and insert it:</a:t>
            </a:r>
            <a:endParaRPr lang="ru-RU" sz="3600" b="1" dirty="0">
              <a:effectLst/>
              <a:cs typeface="David" pitchFamily="34" charset="-79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71605" y="1916831"/>
          <a:ext cx="6929485" cy="3200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14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671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You know this fact</a:t>
                      </a:r>
                    </a:p>
                    <a:p>
                      <a:pPr algn="l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before (V)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New information (+)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Thought differently (-)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Don’t understand, have questions (?)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3068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/>
              </a:rPr>
              <a:t/>
            </a:r>
            <a:br>
              <a:rPr lang="ru-RU" sz="3200" b="1" dirty="0" smtClean="0">
                <a:effectLst/>
              </a:rPr>
            </a:br>
            <a:r>
              <a:rPr lang="ru-RU" sz="3200" b="1" dirty="0" smtClean="0">
                <a:effectLst/>
              </a:rPr>
              <a:t>Применение </a:t>
            </a:r>
            <a:r>
              <a:rPr lang="ru-RU" sz="3200" b="1" dirty="0">
                <a:effectLst/>
              </a:rPr>
              <a:t>знаний и умений в новой </a:t>
            </a:r>
            <a:r>
              <a:rPr lang="ru-RU" sz="3200" b="1" dirty="0" smtClean="0">
                <a:effectLst/>
              </a:rPr>
              <a:t>ситуации </a:t>
            </a:r>
            <a:br>
              <a:rPr lang="ru-RU" sz="3200" b="1" dirty="0" smtClean="0">
                <a:effectLst/>
              </a:rPr>
            </a:br>
            <a:r>
              <a:rPr lang="ru-RU" sz="3600" dirty="0" smtClean="0">
                <a:effectLst/>
              </a:rPr>
              <a:t>Развитие </a:t>
            </a:r>
            <a:r>
              <a:rPr lang="ru-RU" sz="3600" dirty="0">
                <a:effectLst/>
              </a:rPr>
              <a:t>коммуникативных навыков (работа в группе)</a:t>
            </a:r>
            <a:br>
              <a:rPr lang="ru-RU" sz="3600" dirty="0">
                <a:effectLst/>
              </a:rPr>
            </a:br>
            <a:r>
              <a:rPr lang="ru-RU" sz="3200" dirty="0">
                <a:effectLst/>
              </a:rPr>
              <a:t> 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r>
              <a:rPr lang="ru-RU" sz="3200" b="1" dirty="0" smtClean="0"/>
              <a:t>Группа 1 </a:t>
            </a:r>
            <a:r>
              <a:rPr lang="en-US" sz="3200" b="1" i="1" dirty="0" smtClean="0">
                <a:latin typeface="Corbel" pitchFamily="34" charset="0"/>
              </a:rPr>
              <a:t>Make a list of advantages of MM </a:t>
            </a:r>
            <a:br>
              <a:rPr lang="en-US" sz="3200" b="1" i="1" dirty="0" smtClean="0">
                <a:latin typeface="Corbel" pitchFamily="34" charset="0"/>
              </a:rPr>
            </a:br>
            <a:r>
              <a:rPr lang="en-US" sz="3200" b="1" i="1" dirty="0" smtClean="0">
                <a:latin typeface="Corbel" pitchFamily="34" charset="0"/>
              </a:rPr>
              <a:t/>
            </a:r>
            <a:br>
              <a:rPr lang="en-US" sz="3200" b="1" i="1" dirty="0" smtClean="0">
                <a:latin typeface="Corbel" pitchFamily="34" charset="0"/>
              </a:rPr>
            </a:br>
            <a:r>
              <a:rPr lang="ru-RU" sz="3200" b="1" i="1" dirty="0" smtClean="0">
                <a:latin typeface="Corbel" pitchFamily="34" charset="0"/>
              </a:rPr>
              <a:t>Группа 2 </a:t>
            </a:r>
            <a:r>
              <a:rPr lang="en-US" sz="3200" b="1" i="1" dirty="0" smtClean="0">
                <a:latin typeface="Corbel" pitchFamily="34" charset="0"/>
              </a:rPr>
              <a:t>Make a list of disadvantages of MM</a:t>
            </a:r>
            <a:endParaRPr lang="ru-RU" sz="3200" b="1" i="1" dirty="0"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895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Оля\Desktop\20220816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7560840" cy="1800200"/>
          </a:xfrm>
          <a:prstGeom prst="rect">
            <a:avLst/>
          </a:prstGeom>
          <a:noFill/>
        </p:spPr>
      </p:pic>
      <p:pic>
        <p:nvPicPr>
          <p:cNvPr id="2051" name="Picture 3" descr="C:\Users\Оля\Desktop\РХТУ_лого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20888"/>
            <a:ext cx="2448271" cy="1656184"/>
          </a:xfrm>
          <a:prstGeom prst="rect">
            <a:avLst/>
          </a:prstGeom>
          <a:noFill/>
        </p:spPr>
      </p:pic>
      <p:sp>
        <p:nvSpPr>
          <p:cNvPr id="2053" name="AutoShape 5" descr="C:\Users\%D0%9E%D0%BB%D1%8F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055" name="AutoShape 7" descr="C:\Users\%D0%9E%D0%BB%D1%8F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057" name="Picture 9" descr="https://avatars.mds.yandex.net/i?id=df1c60a47190d9cd70a16a79468dd5d410441ecc-7759147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348880"/>
            <a:ext cx="3456384" cy="1872208"/>
          </a:xfrm>
          <a:prstGeom prst="rect">
            <a:avLst/>
          </a:prstGeom>
          <a:noFill/>
        </p:spPr>
      </p:pic>
      <p:pic>
        <p:nvPicPr>
          <p:cNvPr id="2060" name="Picture 12" descr="https://avatars.mds.yandex.net/i?id=30a4de325d32e324f02e92704733049eb0660208-10636899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509120"/>
            <a:ext cx="2880320" cy="2039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effectLst/>
              </a:rPr>
              <a:t>Подведение итогов урока</a:t>
            </a:r>
            <a:br>
              <a:rPr lang="ru-RU" sz="2800" b="1" dirty="0" smtClean="0">
                <a:effectLst/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4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“The Mass Media is not less dangerous than the tools of mass destruction”</a:t>
            </a:r>
            <a:br>
              <a:rPr lang="en-US" sz="4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</a:br>
            <a:r>
              <a:rPr lang="en-US" sz="4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        </a:t>
            </a:r>
            <a:r>
              <a:rPr lang="ru-RU" sz="4400" b="1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  </a:t>
            </a:r>
            <a:r>
              <a:rPr lang="en-US" sz="4400" b="1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  </a:t>
            </a:r>
            <a:r>
              <a:rPr lang="ru-RU" sz="4400" b="1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                     </a:t>
            </a:r>
            <a:r>
              <a:rPr lang="en-US" sz="4400" b="1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P.L</a:t>
            </a:r>
            <a:r>
              <a:rPr lang="en-US" sz="44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. Kapitsa</a:t>
            </a:r>
            <a:endParaRPr lang="ru-RU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effectLst/>
              </a:rPr>
              <a:t>Объяснение домашнего задания</a:t>
            </a:r>
            <a:br>
              <a:rPr lang="ru-RU" sz="3200" b="1" dirty="0">
                <a:effectLst/>
              </a:rPr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55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М</a:t>
            </a:r>
            <a:r>
              <a:rPr lang="en-US" dirty="0" err="1" smtClean="0">
                <a:solidFill>
                  <a:schemeClr val="tx2"/>
                </a:solidFill>
              </a:rPr>
              <a:t>ake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cinquains</a:t>
            </a:r>
            <a:r>
              <a:rPr lang="en-US" dirty="0" smtClean="0">
                <a:solidFill>
                  <a:schemeClr val="tx2"/>
                </a:solidFill>
              </a:rPr>
              <a:t> about the Internet, television, radio and newspapers </a:t>
            </a:r>
            <a:endParaRPr lang="ru-RU" dirty="0" smtClean="0">
              <a:solidFill>
                <a:schemeClr val="tx2"/>
              </a:solidFill>
            </a:endParaRPr>
          </a:p>
          <a:p>
            <a:pPr marL="8255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Remember the rules of making a </a:t>
            </a:r>
            <a:r>
              <a:rPr lang="en-US" sz="2400" dirty="0" err="1">
                <a:solidFill>
                  <a:schemeClr val="tx2"/>
                </a:solidFill>
              </a:rPr>
              <a:t>cinquain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  <a:endParaRPr lang="ru-RU" sz="2400" dirty="0">
              <a:solidFill>
                <a:schemeClr val="tx2"/>
              </a:solidFill>
            </a:endParaRPr>
          </a:p>
          <a:p>
            <a:pPr marL="8255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1</a:t>
            </a:r>
            <a:r>
              <a:rPr lang="en-US" sz="2400" dirty="0">
                <a:solidFill>
                  <a:schemeClr val="tx2"/>
                </a:solidFill>
              </a:rPr>
              <a:t>. What are we talking about? (1 word)</a:t>
            </a:r>
            <a:endParaRPr lang="ru-RU" sz="2400" dirty="0">
              <a:solidFill>
                <a:schemeClr val="tx2"/>
              </a:solidFill>
            </a:endParaRPr>
          </a:p>
          <a:p>
            <a:pPr marL="8255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2. Give 2 adjectives characterizing one of the mass media.</a:t>
            </a:r>
            <a:endParaRPr lang="ru-RU" sz="2400" dirty="0">
              <a:solidFill>
                <a:schemeClr val="tx2"/>
              </a:solidFill>
            </a:endParaRPr>
          </a:p>
          <a:p>
            <a:pPr marL="8255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3. Give 2 expressions characterizing one of the mass media.</a:t>
            </a:r>
            <a:endParaRPr lang="ru-RU" sz="2400" dirty="0">
              <a:solidFill>
                <a:schemeClr val="tx2"/>
              </a:solidFill>
            </a:endParaRPr>
          </a:p>
          <a:p>
            <a:pPr marL="8255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4. Give a sentence describing one of the mass media.</a:t>
            </a:r>
            <a:endParaRPr lang="ru-RU" sz="2400" dirty="0">
              <a:solidFill>
                <a:schemeClr val="tx2"/>
              </a:solidFill>
            </a:endParaRPr>
          </a:p>
          <a:p>
            <a:pPr marL="8255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 5. Give only one word, a synonym which will complete a </a:t>
            </a:r>
            <a:r>
              <a:rPr lang="en-US" sz="2400" dirty="0" err="1">
                <a:solidFill>
                  <a:schemeClr val="tx2"/>
                </a:solidFill>
              </a:rPr>
              <a:t>cinquain</a:t>
            </a:r>
            <a:endParaRPr lang="ru-RU" sz="2400" dirty="0">
              <a:solidFill>
                <a:schemeClr val="tx2"/>
              </a:solidFill>
            </a:endParaRPr>
          </a:p>
          <a:p>
            <a:pPr marL="8255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effectLst/>
                <a:latin typeface="Corbel" pitchFamily="34" charset="0"/>
              </a:rPr>
              <a:t>  C</a:t>
            </a:r>
            <a:r>
              <a:rPr lang="ru-RU" sz="2400" b="1" dirty="0" err="1" smtClean="0">
                <a:effectLst/>
                <a:latin typeface="Corbel" pitchFamily="34" charset="0"/>
              </a:rPr>
              <a:t>амооценка</a:t>
            </a:r>
            <a:r>
              <a:rPr lang="ru-RU" sz="2400" b="1" dirty="0" smtClean="0">
                <a:effectLst/>
                <a:latin typeface="Corbel" pitchFamily="34" charset="0"/>
              </a:rPr>
              <a:t>, </a:t>
            </a:r>
            <a:r>
              <a:rPr lang="ru-RU" sz="2400" b="1" dirty="0">
                <a:effectLst/>
                <a:latin typeface="Corbel" pitchFamily="34" charset="0"/>
              </a:rPr>
              <a:t>подведение итогов урока</a:t>
            </a:r>
            <a:br>
              <a:rPr lang="ru-RU" sz="2400" b="1" dirty="0">
                <a:effectLst/>
                <a:latin typeface="Corbel" pitchFamily="34" charset="0"/>
              </a:rPr>
            </a:br>
            <a:r>
              <a:rPr lang="en-US" sz="2400" dirty="0"/>
              <a:t> </a:t>
            </a:r>
            <a:r>
              <a:rPr lang="en-US" sz="2400" b="1" dirty="0">
                <a:effectLst/>
                <a:latin typeface="Corbel" pitchFamily="34" charset="0"/>
              </a:rPr>
              <a:t>The card of evaluation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216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873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Value your work with  + (I can), - (I can’t),  ? (I have some difficulties)</a:t>
                      </a:r>
                      <a:br>
                        <a:rPr lang="en-US" sz="1800" dirty="0" smtClean="0">
                          <a:effectLst/>
                        </a:rPr>
                      </a:b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The ability to put the aim of the lesson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The ability to match the words and their definitions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The ability to make a cluster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ability to read the unknown text and find the necessary information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ability to work in group</a:t>
                      </a:r>
                      <a:r>
                        <a:rPr lang="ru-RU" sz="1800" dirty="0" smtClean="0"/>
                        <a:t/>
                      </a:r>
                      <a:br>
                        <a:rPr lang="ru-RU" sz="1800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ability to express your opinion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567702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Полученные результаты: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1. </a:t>
            </a:r>
            <a:r>
              <a:rPr lang="ru-RU" sz="3200" dirty="0" smtClean="0"/>
              <a:t>Все этапы урока пройдены, временные рамки соблюдены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2. Содержание урока, формы работы и разнообразные методы способствовали достижению поставленных целей урока.</a:t>
            </a:r>
            <a:br>
              <a:rPr lang="ru-RU" sz="3200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/>
              </a:rPr>
              <a:t>Спасибо за внимание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68760"/>
            <a:ext cx="7498080" cy="4619600"/>
          </a:xfrm>
        </p:spPr>
        <p:txBody>
          <a:bodyPr/>
          <a:lstStyle/>
          <a:p>
            <a:pPr marL="82550" indent="0">
              <a:buNone/>
            </a:pPr>
            <a:r>
              <a:rPr lang="ru-RU" b="1" dirty="0" err="1" smtClean="0">
                <a:solidFill>
                  <a:schemeClr val="tx2"/>
                </a:solidFill>
              </a:rPr>
              <a:t>Зоткина</a:t>
            </a:r>
            <a:r>
              <a:rPr lang="ru-RU" b="1" dirty="0" smtClean="0">
                <a:solidFill>
                  <a:schemeClr val="tx2"/>
                </a:solidFill>
              </a:rPr>
              <a:t> Ольга Анатольевна</a:t>
            </a:r>
          </a:p>
          <a:p>
            <a:pPr marL="8255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учитель английского языка</a:t>
            </a:r>
          </a:p>
          <a:p>
            <a:pPr marL="8255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БОУ города Омска </a:t>
            </a:r>
          </a:p>
          <a:p>
            <a:pPr marL="8255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«Средняя общеобразовательная </a:t>
            </a:r>
          </a:p>
          <a:p>
            <a:pPr marL="8255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школа №55 им. Л.Я. Кичигиной </a:t>
            </a:r>
          </a:p>
          <a:p>
            <a:pPr marL="8255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и В.И. Кичигина»</a:t>
            </a:r>
          </a:p>
          <a:p>
            <a:pPr marL="8255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г. Омск, ул. Мельничная, д.4</a:t>
            </a:r>
          </a:p>
          <a:p>
            <a:pPr marL="82550" indent="0">
              <a:buNone/>
            </a:pPr>
            <a:r>
              <a:rPr lang="en-US" sz="2000" dirty="0">
                <a:solidFill>
                  <a:schemeClr val="tx2"/>
                </a:solidFill>
                <a:latin typeface="Corbel" pitchFamily="34" charset="0"/>
              </a:rPr>
              <a:t>+7 (3812) 55-17-64</a:t>
            </a:r>
          </a:p>
          <a:p>
            <a:pPr marL="82550" indent="0">
              <a:buNone/>
            </a:pPr>
            <a:r>
              <a:rPr lang="en-US" sz="2000" dirty="0">
                <a:solidFill>
                  <a:schemeClr val="tx2"/>
                </a:solidFill>
                <a:latin typeface="Corbel" pitchFamily="34" charset="0"/>
              </a:rPr>
              <a:t>E-mail: school55@bou.omskportal.ru</a:t>
            </a:r>
          </a:p>
          <a:p>
            <a:pPr marL="82550" indent="0">
              <a:buNone/>
            </a:pPr>
            <a:r>
              <a:rPr lang="en-US" sz="2400" dirty="0"/>
              <a:t> </a:t>
            </a:r>
          </a:p>
          <a:p>
            <a:pPr marL="82550" indent="0">
              <a:buNone/>
            </a:pP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2910150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ГАОУ МО «Химкинский лицей №17» г. Химки</a:t>
            </a:r>
            <a:endParaRPr lang="ru-RU" sz="3200" b="1" dirty="0"/>
          </a:p>
        </p:txBody>
      </p:sp>
      <p:pic>
        <p:nvPicPr>
          <p:cNvPr id="18434" name="Picture 2" descr="C:\Users\Оля\Downloads\znak_licey_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2232248" cy="2232248"/>
          </a:xfrm>
          <a:prstGeom prst="rect">
            <a:avLst/>
          </a:prstGeom>
          <a:noFill/>
        </p:spPr>
      </p:pic>
      <p:sp>
        <p:nvSpPr>
          <p:cNvPr id="18436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861048"/>
            <a:ext cx="6048672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Оля\Desktop\3qaUwmWLvb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7499350" cy="4323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E:\Аттестация 2024\Грамота_Зоткина О А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551" y="2349138"/>
            <a:ext cx="2664296" cy="4008512"/>
          </a:xfrm>
          <a:prstGeom prst="rect">
            <a:avLst/>
          </a:prstGeom>
          <a:noFill/>
        </p:spPr>
      </p:pic>
      <p:pic>
        <p:nvPicPr>
          <p:cNvPr id="37898" name="Picture 10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9735" y="2420382"/>
            <a:ext cx="2664296" cy="4005064"/>
          </a:xfrm>
          <a:prstGeom prst="rect">
            <a:avLst/>
          </a:prstGeom>
          <a:noFill/>
        </p:spPr>
      </p:pic>
      <p:pic>
        <p:nvPicPr>
          <p:cNvPr id="37901" name="Picture 13" descr="C:\Users\Оля\Desktop\news-20230922-1695363435-jkbz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4495"/>
            <a:ext cx="7755429" cy="20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200" b="1" dirty="0" smtClean="0"/>
              <a:t>Конкурс проводится по 4 направлениям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Первое направление</a:t>
            </a:r>
            <a:r>
              <a:rPr lang="ru-RU" sz="2800" dirty="0" smtClean="0">
                <a:solidFill>
                  <a:schemeClr val="tx2"/>
                </a:solidFill>
              </a:rPr>
              <a:t> – </a:t>
            </a:r>
            <a:r>
              <a:rPr lang="ru-RU" sz="2800" b="1" dirty="0" smtClean="0">
                <a:solidFill>
                  <a:schemeClr val="tx2"/>
                </a:solidFill>
              </a:rPr>
              <a:t>начальная школа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Второе направление</a:t>
            </a:r>
            <a:r>
              <a:rPr lang="ru-RU" sz="2800" dirty="0" smtClean="0">
                <a:solidFill>
                  <a:schemeClr val="tx2"/>
                </a:solidFill>
              </a:rPr>
              <a:t> – </a:t>
            </a:r>
            <a:r>
              <a:rPr lang="ru-RU" sz="2800" b="1" dirty="0" smtClean="0">
                <a:solidFill>
                  <a:schemeClr val="tx2"/>
                </a:solidFill>
              </a:rPr>
              <a:t>гуманитарное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endParaRPr lang="ru-RU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Третье направление</a:t>
            </a:r>
            <a:r>
              <a:rPr lang="ru-RU" sz="2800" dirty="0" smtClean="0">
                <a:solidFill>
                  <a:schemeClr val="tx2"/>
                </a:solidFill>
              </a:rPr>
              <a:t> – </a:t>
            </a:r>
            <a:r>
              <a:rPr lang="ru-RU" sz="2800" b="1" dirty="0" smtClean="0">
                <a:solidFill>
                  <a:schemeClr val="tx2"/>
                </a:solidFill>
              </a:rPr>
              <a:t>дошкольное, дополнительное образование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endParaRPr lang="ru-RU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Четвертое направление</a:t>
            </a:r>
            <a:r>
              <a:rPr lang="ru-RU" sz="2800" dirty="0" smtClean="0">
                <a:solidFill>
                  <a:schemeClr val="tx2"/>
                </a:solidFill>
              </a:rPr>
              <a:t>  </a:t>
            </a:r>
            <a:r>
              <a:rPr lang="ru-RU" sz="2800" b="1" dirty="0" err="1" smtClean="0">
                <a:solidFill>
                  <a:schemeClr val="tx2"/>
                </a:solidFill>
              </a:rPr>
              <a:t>естественно-научное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На Конкурс предоставляется</a:t>
            </a:r>
            <a:r>
              <a:rPr lang="ru-RU" dirty="0" smtClean="0"/>
              <a:t>: 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tx2"/>
                </a:solidFill>
              </a:rPr>
              <a:t>сценарий урока или занятия (печатный экземпляр работы)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b="1" i="1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tx2"/>
                </a:solidFill>
              </a:rPr>
              <a:t> презентацию в </a:t>
            </a:r>
            <a:r>
              <a:rPr lang="ru-RU" b="1" i="1" dirty="0" err="1" smtClean="0">
                <a:solidFill>
                  <a:schemeClr val="tx2"/>
                </a:solidFill>
              </a:rPr>
              <a:t>PowerPoint</a:t>
            </a:r>
            <a:endParaRPr lang="ru-RU" b="1" i="1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i="1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tx2"/>
                </a:solidFill>
              </a:rPr>
              <a:t>Приложения</a:t>
            </a:r>
          </a:p>
          <a:p>
            <a:pPr>
              <a:buNone/>
            </a:pPr>
            <a:endParaRPr lang="ru-RU" b="1" i="1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tx2"/>
                </a:solidFill>
              </a:rPr>
              <a:t> 3 буклета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Председатель жюри</a:t>
            </a:r>
            <a:br>
              <a:rPr lang="ru-RU" sz="2800" b="1" dirty="0" smtClean="0"/>
            </a:br>
            <a:r>
              <a:rPr lang="ru-RU" sz="3200" b="1" dirty="0" err="1" smtClean="0"/>
              <a:t>Шестернинов</a:t>
            </a:r>
            <a:r>
              <a:rPr lang="ru-RU" sz="3200" b="1" dirty="0" smtClean="0"/>
              <a:t> Евгений Евгеньевич</a:t>
            </a:r>
            <a:endParaRPr lang="ru-RU" sz="3200" b="1" dirty="0"/>
          </a:p>
        </p:txBody>
      </p:sp>
      <p:pic>
        <p:nvPicPr>
          <p:cNvPr id="22530" name="Picture 2" descr="C:\Users\Оля\Downloads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3654457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Члены жюри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23554" name="Picture 2" descr="C:\Users\Оля\Downloads\CfBqMPTUsA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2808311" cy="2232248"/>
          </a:xfrm>
          <a:prstGeom prst="rect">
            <a:avLst/>
          </a:prstGeom>
          <a:noFill/>
        </p:spPr>
      </p:pic>
      <p:pic>
        <p:nvPicPr>
          <p:cNvPr id="23556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05064"/>
            <a:ext cx="3312368" cy="21602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64088" y="3244334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Арцев</a:t>
            </a:r>
            <a:r>
              <a:rPr lang="ru-RU" sz="2000" b="1" dirty="0" smtClean="0"/>
              <a:t> Михаил Николаевич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844825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Богуславский Михаил Викторович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Всероссийский конкурс профессионального мастерства педагогов </a:t>
            </a:r>
            <a:br>
              <a:rPr lang="ru-RU" sz="2400" dirty="0" smtClean="0"/>
            </a:br>
            <a:r>
              <a:rPr lang="ru-RU" sz="2400" dirty="0" smtClean="0"/>
              <a:t>«Мой лучший урок»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/>
          <a:lstStyle/>
          <a:p>
            <a:pPr marL="82550" indent="0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marL="82550" indent="0">
              <a:buNone/>
            </a:pPr>
            <a:r>
              <a:rPr lang="ru-RU" b="1" dirty="0" err="1" smtClean="0">
                <a:solidFill>
                  <a:schemeClr val="tx2"/>
                </a:solidFill>
              </a:rPr>
              <a:t>Зоткина</a:t>
            </a:r>
            <a:r>
              <a:rPr lang="ru-RU" b="1" dirty="0" smtClean="0">
                <a:solidFill>
                  <a:schemeClr val="tx2"/>
                </a:solidFill>
              </a:rPr>
              <a:t> Ольга Анатольевна</a:t>
            </a:r>
          </a:p>
          <a:p>
            <a:pPr marL="8255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учитель английского языка</a:t>
            </a:r>
          </a:p>
          <a:p>
            <a:pPr marL="8255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БОУ города Омска </a:t>
            </a:r>
          </a:p>
          <a:p>
            <a:pPr marL="8255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«Средняя общеобразовательная </a:t>
            </a:r>
          </a:p>
          <a:p>
            <a:pPr marL="8255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школа №55 им. Л.Я. Кичигиной </a:t>
            </a:r>
          </a:p>
          <a:p>
            <a:pPr marL="8255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и В.И. Кичигина»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2052" name="Picture 4" descr="C:\Users\Ольга Анатольевна\Desktop\15177191755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358" y="2636912"/>
            <a:ext cx="1566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</a:rPr>
              <a:t>Характера классного коллектива</a:t>
            </a:r>
            <a:endParaRPr lang="ru-RU" sz="32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55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Учебная группа состоит из 15 обучающихся. Уровень </a:t>
            </a:r>
            <a:r>
              <a:rPr lang="ru-RU" sz="2000" dirty="0" err="1" smtClean="0">
                <a:solidFill>
                  <a:schemeClr val="tx2"/>
                </a:solidFill>
              </a:rPr>
              <a:t>обученности</a:t>
            </a:r>
            <a:r>
              <a:rPr lang="ru-RU" sz="2000" dirty="0" smtClean="0">
                <a:solidFill>
                  <a:schemeClr val="tx2"/>
                </a:solidFill>
              </a:rPr>
              <a:t> высокий, успеваемость 100%, качество знаний (по итогам 1 четверти) 87%. </a:t>
            </a:r>
            <a:endParaRPr lang="ru-RU" sz="2000" dirty="0">
              <a:solidFill>
                <a:schemeClr val="tx2"/>
              </a:solidFill>
            </a:endParaRPr>
          </a:p>
          <a:p>
            <a:pPr marL="8255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Большинство учащихся обладают хорошо сформированными знаниями, умениями и навыками, обладают сформированными навыкам самостоятельной работы и самоконтроля. На уроках активны , работают с интересом и желанием, стремятся к получению новых знаний. Уровень учебной мотивации высокий.</a:t>
            </a:r>
          </a:p>
          <a:p>
            <a:pPr marL="8255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20% учащихся имеют сформированные ЗУН на базовом уровне, могут работать самостоятельно, но только под руководством учителя.</a:t>
            </a:r>
          </a:p>
          <a:p>
            <a:pPr marL="8255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Некоторые ребята используют английский язык в самообразовательных целях.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12776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Mass Media: pros and cons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Средства массовой информации: плюсы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и минусы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УМК О.В.Афанасьевой, И.В. Михеевой,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К.М. Барановой 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«Радужный английский» 9 класс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</TotalTime>
  <Words>720</Words>
  <Application>Microsoft Office PowerPoint</Application>
  <PresentationFormat>Экран (4:3)</PresentationFormat>
  <Paragraphs>155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Comic Sans MS</vt:lpstr>
      <vt:lpstr>Corbel</vt:lpstr>
      <vt:lpstr>David</vt:lpstr>
      <vt:lpstr>Gill Sans MT</vt:lpstr>
      <vt:lpstr>Verdana</vt:lpstr>
      <vt:lpstr>Wingdings</vt:lpstr>
      <vt:lpstr>Wingdings 2</vt:lpstr>
      <vt:lpstr>Солнцестояние</vt:lpstr>
      <vt:lpstr>Презентация PowerPoint</vt:lpstr>
      <vt:lpstr>Презентация PowerPoint</vt:lpstr>
      <vt:lpstr>Конкурс проводится по 4 направлениям </vt:lpstr>
      <vt:lpstr>На Конкурс предоставляется:  </vt:lpstr>
      <vt:lpstr>Председатель жюри Шестернинов Евгений Евгеньевич</vt:lpstr>
      <vt:lpstr>Члены жюри </vt:lpstr>
      <vt:lpstr>Всероссийский конкурс профессионального мастерства педагогов  «Мой лучший урок»</vt:lpstr>
      <vt:lpstr>Характера классного коллектива</vt:lpstr>
      <vt:lpstr>Тема урока:</vt:lpstr>
      <vt:lpstr>  Тип урока: комбинированный </vt:lpstr>
      <vt:lpstr>Презентация PowerPoint</vt:lpstr>
      <vt:lpstr>Планируемые результаты</vt:lpstr>
      <vt:lpstr>Коммуникативные УУД </vt:lpstr>
      <vt:lpstr>Мотивационный этап  Find the unnecessary word:</vt:lpstr>
      <vt:lpstr>“The Mass Media is not less dangerous than the tools of mass destruction”           P.L. Kapitsa</vt:lpstr>
      <vt:lpstr>Актуализация знаний</vt:lpstr>
      <vt:lpstr>     Приём «Кластер»   </vt:lpstr>
      <vt:lpstr>Осмысление содержания Работа с текстом (приём «Инсерт») Read the text and insert it:</vt:lpstr>
      <vt:lpstr> Применение знаний и умений в новой ситуации  Развитие коммуникативных навыков (работа в группе)    Группа 1 Make a list of advantages of MM   Группа 2 Make a list of disadvantages of MM</vt:lpstr>
      <vt:lpstr>Подведение итогов урока </vt:lpstr>
      <vt:lpstr>Объяснение домашнего задания </vt:lpstr>
      <vt:lpstr>  Cамооценка, подведение итогов урока  The card of evaluation</vt:lpstr>
      <vt:lpstr>Полученные результаты:  1. Все этапы урока пройдены, временные рамки соблюдены  2. Содержание урока, формы работы и разнообразные методы способствовали достижению поставленных целей урока.    </vt:lpstr>
      <vt:lpstr>Спасибо за внимание!</vt:lpstr>
      <vt:lpstr>ГАОУ МО «Химкинский лицей №17» г. Химки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Зоткина Ольга Анатольевна  учитель английского языка БОУ города Омска «СОШ №55 имени Л.Я. Кичигиной и В.И. Кичигина»</dc:title>
  <dc:creator>Оля</dc:creator>
  <cp:lastModifiedBy>WORK</cp:lastModifiedBy>
  <cp:revision>61</cp:revision>
  <dcterms:created xsi:type="dcterms:W3CDTF">2023-11-20T14:51:00Z</dcterms:created>
  <dcterms:modified xsi:type="dcterms:W3CDTF">2025-03-25T04:54:33Z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5E58DCCBA2D840BEAC287AA87B8EDE24_12</vt:lpwstr>
  </property>
  <property fmtid="{D5CDD505-2E9C-101B-9397-08002B2CF9AE}" pid="3" name="KSOProductBuildVer">
    <vt:lpwstr>1049-12.2.0.20326</vt:lpwstr>
  </property>
</Properties>
</file>