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67" r:id="rId3"/>
    <p:sldId id="271" r:id="rId4"/>
    <p:sldId id="272" r:id="rId5"/>
    <p:sldId id="270" r:id="rId6"/>
    <p:sldId id="268" r:id="rId7"/>
    <p:sldId id="269" r:id="rId8"/>
    <p:sldId id="27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C70B6-DF03-4939-8FF3-EA98A10A616C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F950EC-AFAF-4215-9F51-107CF357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2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C70B6-DF03-4939-8FF3-EA98A10A616C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F950EC-AFAF-4215-9F51-107CF357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C70B6-DF03-4939-8FF3-EA98A10A616C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F950EC-AFAF-4215-9F51-107CF357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8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58D901-A9F6-437C-A34C-F47B3DE040E8}" type="datetimeFigureOut">
              <a:rPr lang="ru-RU" smtClean="0"/>
              <a:pPr>
                <a:defRPr/>
              </a:pPr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72C5A6-3C13-4879-8B21-EC0F782C3E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9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58D901-A9F6-437C-A34C-F47B3DE040E8}" type="datetimeFigureOut">
              <a:rPr lang="ru-RU" smtClean="0"/>
              <a:pPr>
                <a:defRPr/>
              </a:pPr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72C5A6-3C13-4879-8B21-EC0F782C3E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46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58D901-A9F6-437C-A34C-F47B3DE040E8}" type="datetimeFigureOut">
              <a:rPr lang="ru-RU" smtClean="0"/>
              <a:pPr>
                <a:defRPr/>
              </a:pPr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72C5A6-3C13-4879-8B21-EC0F782C3E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5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B02D6-3D09-4BA7-826E-050BD20C4DE1}" type="datetimeFigureOut">
              <a:rPr lang="ru-RU"/>
              <a:pPr>
                <a:defRPr/>
              </a:pPr>
              <a:t>27.01.2019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CB4F6-7C4C-4E00-A81C-801E5B0E5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CD29-8E24-4CC1-A771-F9C2432E5EDA}" type="datetimeFigureOut">
              <a:rPr lang="ru-RU"/>
              <a:pPr>
                <a:defRPr/>
              </a:pPr>
              <a:t>27.01.2019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97243-3A47-4025-8146-B5160BF98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1A844-7BD6-4DC8-91A3-1849D3553414}" type="datetimeFigureOut">
              <a:rPr lang="ru-RU"/>
              <a:pPr>
                <a:defRPr/>
              </a:pPr>
              <a:t>27.01.2019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97352"/>
            <a:ext cx="213360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181F-5FC0-4126-81AB-CE1BD7F68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C70B6-DF03-4939-8FF3-EA98A10A616C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F950EC-AFAF-4215-9F51-107CF357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3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C70B6-DF03-4939-8FF3-EA98A10A616C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F950EC-AFAF-4215-9F51-107CF357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C70B6-DF03-4939-8FF3-EA98A10A616C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F950EC-AFAF-4215-9F51-107CF357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7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C70B6-DF03-4939-8FF3-EA98A10A616C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F950EC-AFAF-4215-9F51-107CF357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1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C70B6-DF03-4939-8FF3-EA98A10A616C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F950EC-AFAF-4215-9F51-107CF357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3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C70B6-DF03-4939-8FF3-EA98A10A616C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F950EC-AFAF-4215-9F51-107CF357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3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C70B6-DF03-4939-8FF3-EA98A10A616C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F950EC-AFAF-4215-9F51-107CF357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5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C70B6-DF03-4939-8FF3-EA98A10A616C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F950EC-AFAF-4215-9F51-107CF357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4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Рисунок1.jp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5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63" r:id="rId13"/>
    <p:sldLayoutId id="2147483665" r:id="rId14"/>
    <p:sldLayoutId id="2147483666" r:id="rId15"/>
    <p:sldLayoutId id="2147483650" r:id="rId16"/>
    <p:sldLayoutId id="2147483651" r:id="rId17"/>
    <p:sldLayoutId id="2147483653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068638"/>
            <a:ext cx="26209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268048" y="3861048"/>
            <a:ext cx="3889375" cy="6477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i="1" dirty="0" smtClean="0">
                <a:solidFill>
                  <a:schemeClr val="accent2"/>
                </a:solidFill>
                <a:cs typeface="Times New Roman" pitchFamily="18" charset="0"/>
              </a:rPr>
              <a:t>Цыганок Елена Григорьевна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i="1" dirty="0" smtClean="0">
                <a:solidFill>
                  <a:schemeClr val="accent2"/>
                </a:solidFill>
                <a:cs typeface="Times New Roman" pitchFamily="18" charset="0"/>
              </a:rPr>
              <a:t>учитель-логопед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ru-RU" sz="2400" i="1" dirty="0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6387" name="Заголовок 1"/>
          <p:cNvSpPr txBox="1">
            <a:spLocks/>
          </p:cNvSpPr>
          <p:nvPr/>
        </p:nvSpPr>
        <p:spPr bwMode="auto">
          <a:xfrm>
            <a:off x="1619250" y="692150"/>
            <a:ext cx="62658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b="1" dirty="0">
                <a:solidFill>
                  <a:srgbClr val="CC0066"/>
                </a:solidFill>
              </a:rPr>
              <a:t>Советы логопеда родителям будущих первоклассников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Звукопроизношение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628775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b="1" u="sng" dirty="0" smtClean="0">
                <a:solidFill>
                  <a:srgbClr val="CC0066"/>
                </a:solidFill>
                <a:latin typeface="Comic Sans MS" pitchFamily="66" charset="0"/>
              </a:rPr>
              <a:t>Ребёнок должен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latin typeface="Comic Sans MS" pitchFamily="66" charset="0"/>
              </a:rPr>
              <a:t>      правильно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latin typeface="Comic Sans MS" pitchFamily="66" charset="0"/>
              </a:rPr>
              <a:t>      произносить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latin typeface="Comic Sans MS" pitchFamily="66" charset="0"/>
              </a:rPr>
              <a:t>      все звуки речи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5076056" y="1700213"/>
            <a:ext cx="4067943" cy="31686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2400" b="1" dirty="0">
              <a:solidFill>
                <a:schemeClr val="hlink"/>
              </a:solidFill>
            </a:endParaRPr>
          </a:p>
          <a:p>
            <a:pPr algn="ctr"/>
            <a:endParaRPr lang="ru-RU" sz="2400" b="1" dirty="0">
              <a:solidFill>
                <a:schemeClr val="hlink"/>
              </a:solidFill>
            </a:endParaRPr>
          </a:p>
          <a:p>
            <a:pPr algn="ctr"/>
            <a:endParaRPr lang="ru-RU" sz="2400" b="1" dirty="0">
              <a:solidFill>
                <a:schemeClr val="hlink"/>
              </a:solidFill>
            </a:endParaRPr>
          </a:p>
          <a:p>
            <a:pPr algn="ctr"/>
            <a:endParaRPr lang="ru-RU" sz="2400" b="1" dirty="0">
              <a:solidFill>
                <a:schemeClr val="hlink"/>
              </a:solidFill>
            </a:endParaRPr>
          </a:p>
          <a:p>
            <a:pPr algn="ctr"/>
            <a:r>
              <a:rPr lang="ru-RU" sz="2400" b="1" dirty="0">
                <a:solidFill>
                  <a:srgbClr val="CC0066"/>
                </a:solidFill>
              </a:rPr>
              <a:t>Что делать?</a:t>
            </a:r>
            <a:endParaRPr lang="ru-RU" b="1" dirty="0">
              <a:solidFill>
                <a:srgbClr val="CC0066"/>
              </a:solidFill>
            </a:endParaRPr>
          </a:p>
          <a:p>
            <a:pPr algn="ctr"/>
            <a:endParaRPr lang="ru-RU" b="1" dirty="0">
              <a:solidFill>
                <a:srgbClr val="CC0066"/>
              </a:solidFill>
            </a:endParaRPr>
          </a:p>
          <a:p>
            <a:pPr algn="ctr"/>
            <a:r>
              <a:rPr lang="ru-RU" dirty="0">
                <a:solidFill>
                  <a:schemeClr val="tx2"/>
                </a:solidFill>
              </a:rPr>
              <a:t>►</a:t>
            </a:r>
            <a:r>
              <a:rPr lang="ru-RU" dirty="0"/>
              <a:t> </a:t>
            </a:r>
            <a:r>
              <a:rPr lang="ru-RU" b="1" dirty="0">
                <a:solidFill>
                  <a:schemeClr val="tx2"/>
                </a:solidFill>
              </a:rPr>
              <a:t>Устранить нарушения</a:t>
            </a:r>
          </a:p>
          <a:p>
            <a:pPr algn="ctr"/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► Закреплять вновь поставленные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звуки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в самостоятельной речи ребенка</a:t>
            </a:r>
          </a:p>
          <a:p>
            <a:pPr algn="ctr"/>
            <a:endParaRPr lang="ru-RU" b="1" dirty="0">
              <a:solidFill>
                <a:schemeClr val="tx2"/>
              </a:solidFill>
            </a:endParaRPr>
          </a:p>
          <a:p>
            <a:pPr algn="ctr"/>
            <a:endParaRPr lang="ru-RU" dirty="0">
              <a:solidFill>
                <a:schemeClr val="tx2"/>
              </a:solidFill>
            </a:endParaRPr>
          </a:p>
          <a:p>
            <a:pPr algn="ctr"/>
            <a:endParaRPr lang="ru-RU" dirty="0">
              <a:solidFill>
                <a:srgbClr val="CC0066"/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17412" name="Picture 4" descr="картинка логопе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860800"/>
            <a:ext cx="24892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Фонематическое (слуховое) </a:t>
            </a:r>
            <a:br>
              <a:rPr lang="ru-RU" sz="4000" b="1" smtClean="0">
                <a:solidFill>
                  <a:srgbClr val="C00000"/>
                </a:solidFill>
              </a:rPr>
            </a:br>
            <a:r>
              <a:rPr lang="ru-RU" sz="4000" b="1" smtClean="0">
                <a:solidFill>
                  <a:srgbClr val="C00000"/>
                </a:solidFill>
              </a:rPr>
              <a:t>восприятие</a:t>
            </a:r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    </a:t>
            </a:r>
            <a:r>
              <a:rPr lang="ru-RU" sz="2800" u="sng" dirty="0" smtClean="0">
                <a:solidFill>
                  <a:srgbClr val="CC0066"/>
                </a:solidFill>
                <a:latin typeface="Comic Sans MS" pitchFamily="66" charset="0"/>
              </a:rPr>
              <a:t>Ребенок должен</a:t>
            </a:r>
            <a:r>
              <a:rPr lang="ru-RU" sz="2800" u="sng" dirty="0" smtClean="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Comic Sans MS" pitchFamily="66" charset="0"/>
              </a:rPr>
              <a:t>    называть слова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Comic Sans MS" pitchFamily="66" charset="0"/>
              </a:rPr>
              <a:t>    с заданным звуком;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Comic Sans MS" pitchFamily="66" charset="0"/>
              </a:rPr>
              <a:t>    определять позицию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Comic Sans MS" pitchFamily="66" charset="0"/>
              </a:rPr>
              <a:t>    </a:t>
            </a:r>
            <a:r>
              <a:rPr lang="ru-RU" sz="2800" dirty="0" smtClean="0">
                <a:latin typeface="Comic Sans MS" pitchFamily="66" charset="0"/>
              </a:rPr>
              <a:t>звука </a:t>
            </a:r>
            <a:r>
              <a:rPr lang="ru-RU" sz="2800" dirty="0" smtClean="0">
                <a:latin typeface="Comic Sans MS" pitchFamily="66" charset="0"/>
              </a:rPr>
              <a:t>в слове;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Comic Sans MS" pitchFamily="66" charset="0"/>
              </a:rPr>
              <a:t>    </a:t>
            </a:r>
            <a:r>
              <a:rPr lang="ru-RU" sz="2800" dirty="0" smtClean="0">
                <a:latin typeface="Comic Sans MS" pitchFamily="66" charset="0"/>
              </a:rPr>
              <a:t>определять </a:t>
            </a:r>
            <a:r>
              <a:rPr lang="ru-RU" sz="2800" dirty="0" smtClean="0">
                <a:latin typeface="Comic Sans MS" pitchFamily="66" charset="0"/>
              </a:rPr>
              <a:t>количество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Comic Sans MS" pitchFamily="66" charset="0"/>
              </a:rPr>
              <a:t>    </a:t>
            </a:r>
            <a:r>
              <a:rPr lang="ru-RU" sz="2800" dirty="0" smtClean="0">
                <a:latin typeface="Comic Sans MS" pitchFamily="66" charset="0"/>
              </a:rPr>
              <a:t>и </a:t>
            </a:r>
            <a:r>
              <a:rPr lang="ru-RU" sz="2800" dirty="0" smtClean="0">
                <a:latin typeface="Comic Sans MS" pitchFamily="66" charset="0"/>
              </a:rPr>
              <a:t>последовательность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Comic Sans MS" pitchFamily="66" charset="0"/>
              </a:rPr>
              <a:t>       </a:t>
            </a:r>
            <a:r>
              <a:rPr lang="ru-RU" sz="2800" dirty="0" smtClean="0">
                <a:latin typeface="Comic Sans MS" pitchFamily="66" charset="0"/>
              </a:rPr>
              <a:t>звуков </a:t>
            </a:r>
            <a:r>
              <a:rPr lang="ru-RU" sz="2800" dirty="0" smtClean="0">
                <a:latin typeface="Comic Sans MS" pitchFamily="66" charset="0"/>
              </a:rPr>
              <a:t>в слове;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Comic Sans MS" pitchFamily="66" charset="0"/>
              </a:rPr>
              <a:t>    составлять слова из звуков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859338" y="1557338"/>
            <a:ext cx="3671887" cy="23764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u="sng">
              <a:solidFill>
                <a:schemeClr val="tx2"/>
              </a:solidFill>
            </a:endParaRPr>
          </a:p>
          <a:p>
            <a:pPr algn="ctr"/>
            <a:r>
              <a:rPr lang="ru-RU" b="1" u="sng">
                <a:solidFill>
                  <a:srgbClr val="CC0066"/>
                </a:solidFill>
              </a:rPr>
              <a:t>Что делать?</a:t>
            </a:r>
          </a:p>
          <a:p>
            <a:pPr algn="ctr"/>
            <a:endParaRPr lang="ru-RU" b="1" u="sng">
              <a:solidFill>
                <a:srgbClr val="CC0066"/>
              </a:solidFill>
            </a:endParaRPr>
          </a:p>
          <a:p>
            <a:pPr algn="ctr"/>
            <a:r>
              <a:rPr lang="ru-RU">
                <a:solidFill>
                  <a:schemeClr val="tx2"/>
                </a:solidFill>
              </a:rPr>
              <a:t>►</a:t>
            </a:r>
            <a:r>
              <a:rPr lang="ru-RU"/>
              <a:t> </a:t>
            </a:r>
            <a:r>
              <a:rPr lang="ru-RU" b="1">
                <a:solidFill>
                  <a:schemeClr val="tx2"/>
                </a:solidFill>
              </a:rPr>
              <a:t>Тренировать</a:t>
            </a:r>
          </a:p>
          <a:p>
            <a:pPr algn="ctr"/>
            <a:r>
              <a:rPr lang="ru-RU" b="1">
                <a:solidFill>
                  <a:schemeClr val="tx2"/>
                </a:solidFill>
              </a:rPr>
              <a:t>названные умения</a:t>
            </a:r>
          </a:p>
          <a:p>
            <a:pPr algn="ctr"/>
            <a:endParaRPr lang="ru-RU" b="1">
              <a:solidFill>
                <a:schemeClr val="tx2"/>
              </a:solidFill>
            </a:endParaRPr>
          </a:p>
          <a:p>
            <a:pPr algn="ctr"/>
            <a:r>
              <a:rPr lang="ru-RU">
                <a:solidFill>
                  <a:schemeClr val="tx2"/>
                </a:solidFill>
              </a:rPr>
              <a:t>►</a:t>
            </a:r>
            <a:r>
              <a:rPr lang="ru-RU"/>
              <a:t> </a:t>
            </a:r>
            <a:r>
              <a:rPr lang="ru-RU" b="1">
                <a:solidFill>
                  <a:schemeClr val="tx2"/>
                </a:solidFill>
              </a:rPr>
              <a:t>Четко знать все буквы </a:t>
            </a:r>
          </a:p>
          <a:p>
            <a:pPr algn="ctr"/>
            <a:r>
              <a:rPr lang="ru-RU" b="1">
                <a:solidFill>
                  <a:schemeClr val="tx2"/>
                </a:solidFill>
              </a:rPr>
              <a:t>алфавита </a:t>
            </a:r>
          </a:p>
          <a:p>
            <a:pPr algn="ctr"/>
            <a:endParaRPr lang="ru-RU" b="1">
              <a:solidFill>
                <a:schemeClr val="tx2"/>
              </a:solidFill>
            </a:endParaRPr>
          </a:p>
          <a:p>
            <a:pPr algn="ctr"/>
            <a:endParaRPr lang="ru-RU"/>
          </a:p>
        </p:txBody>
      </p:sp>
      <p:pic>
        <p:nvPicPr>
          <p:cNvPr id="18436" name="Picture 6" descr="wor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149725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Слоговая структура слова</a:t>
            </a:r>
            <a:r>
              <a:rPr lang="ru-RU" sz="400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458" name="Rectangle 3"/>
          <p:cNvSpPr>
            <a:spLocks noGrp="1"/>
          </p:cNvSpPr>
          <p:nvPr>
            <p:ph idx="1"/>
          </p:nvPr>
        </p:nvSpPr>
        <p:spPr>
          <a:xfrm>
            <a:off x="489242" y="133006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</a:t>
            </a:r>
            <a:r>
              <a:rPr lang="ru-RU" b="1" u="sng" dirty="0" smtClean="0">
                <a:solidFill>
                  <a:srgbClr val="CC0066"/>
                </a:solidFill>
                <a:latin typeface="Comic Sans MS" pitchFamily="66" charset="0"/>
              </a:rPr>
              <a:t>Ребенок должен</a:t>
            </a: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  <a:r>
              <a:rPr lang="ru-RU" b="1" dirty="0" smtClean="0">
                <a:latin typeface="Comic Sans MS" pitchFamily="66" charset="0"/>
              </a:rPr>
              <a:t>безошибочно 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latin typeface="Comic Sans MS" pitchFamily="66" charset="0"/>
              </a:rPr>
              <a:t>  </a:t>
            </a:r>
            <a:r>
              <a:rPr lang="ru-RU" b="1" dirty="0" smtClean="0">
                <a:latin typeface="Comic Sans MS" pitchFamily="66" charset="0"/>
              </a:rPr>
              <a:t>произносить </a:t>
            </a:r>
            <a:r>
              <a:rPr lang="ru-RU" b="1" dirty="0" smtClean="0">
                <a:latin typeface="Comic Sans MS" pitchFamily="66" charset="0"/>
              </a:rPr>
              <a:t>слова 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 типа</a:t>
            </a:r>
            <a:r>
              <a:rPr lang="ru-RU" b="1" dirty="0" smtClean="0">
                <a:latin typeface="Comic Sans MS" pitchFamily="66" charset="0"/>
              </a:rPr>
              <a:t>: экскурсовод,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latin typeface="Comic Sans MS" pitchFamily="66" charset="0"/>
              </a:rPr>
              <a:t>  </a:t>
            </a:r>
            <a:r>
              <a:rPr lang="ru-RU" b="1" dirty="0" smtClean="0">
                <a:latin typeface="Comic Sans MS" pitchFamily="66" charset="0"/>
              </a:rPr>
              <a:t>сковорода </a:t>
            </a:r>
            <a:r>
              <a:rPr lang="ru-RU" b="1" dirty="0" smtClean="0">
                <a:latin typeface="Comic Sans MS" pitchFamily="66" charset="0"/>
              </a:rPr>
              <a:t>и т.п.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859338" y="1341438"/>
            <a:ext cx="3744912" cy="25209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b="1" u="sng" dirty="0">
              <a:solidFill>
                <a:srgbClr val="CC0066"/>
              </a:solidFill>
            </a:endParaRPr>
          </a:p>
          <a:p>
            <a:pPr algn="ctr"/>
            <a:r>
              <a:rPr lang="ru-RU" b="1" u="sng" dirty="0">
                <a:solidFill>
                  <a:srgbClr val="CC0066"/>
                </a:solidFill>
              </a:rPr>
              <a:t>Что делать?</a:t>
            </a:r>
          </a:p>
          <a:p>
            <a:pPr algn="ctr"/>
            <a:endParaRPr lang="ru-RU" b="1" u="sng" dirty="0">
              <a:solidFill>
                <a:srgbClr val="CC0066"/>
              </a:solidFill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► Необходимо произносить 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с ребенком сложные слова,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отхлопывая каждый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слог </a:t>
            </a:r>
          </a:p>
          <a:p>
            <a:pPr algn="ctr"/>
            <a:endParaRPr lang="ru-RU" b="1" dirty="0">
              <a:solidFill>
                <a:schemeClr val="tx2"/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4143375"/>
            <a:ext cx="18208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933825"/>
            <a:ext cx="2478087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gary-fisher-sun-spot-girls-2006-bik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4508500"/>
            <a:ext cx="282733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Грамматический строй</a:t>
            </a:r>
            <a:r>
              <a:rPr lang="ru-RU" sz="400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     </a:t>
            </a:r>
            <a:r>
              <a:rPr lang="ru-RU" sz="2800" b="1" u="sng" dirty="0" smtClean="0">
                <a:solidFill>
                  <a:srgbClr val="CC0066"/>
                </a:solidFill>
                <a:latin typeface="Comic Sans MS" pitchFamily="66" charset="0"/>
              </a:rPr>
              <a:t>Ребенок должен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  <a:r>
              <a:rPr lang="ru-RU" sz="2800" b="1" dirty="0" smtClean="0">
                <a:latin typeface="Comic Sans MS" pitchFamily="66" charset="0"/>
              </a:rPr>
              <a:t>понимать </a:t>
            </a:r>
            <a:r>
              <a:rPr lang="ru-RU" sz="2800" b="1" dirty="0" smtClean="0">
                <a:latin typeface="Comic Sans MS" pitchFamily="66" charset="0"/>
              </a:rPr>
              <a:t>и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Comic Sans MS" pitchFamily="66" charset="0"/>
              </a:rPr>
              <a:t>   </a:t>
            </a:r>
            <a:r>
              <a:rPr lang="ru-RU" sz="2800" b="1" dirty="0" smtClean="0">
                <a:latin typeface="Comic Sans MS" pitchFamily="66" charset="0"/>
              </a:rPr>
              <a:t>употреблять 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Comic Sans MS" pitchFamily="66" charset="0"/>
              </a:rPr>
              <a:t>   </a:t>
            </a:r>
            <a:r>
              <a:rPr lang="ru-RU" sz="2800" b="1" dirty="0" smtClean="0">
                <a:latin typeface="Comic Sans MS" pitchFamily="66" charset="0"/>
              </a:rPr>
              <a:t>предлоги</a:t>
            </a:r>
            <a:r>
              <a:rPr lang="ru-RU" sz="2800" b="1" dirty="0" smtClean="0">
                <a:latin typeface="Comic Sans MS" pitchFamily="66" charset="0"/>
              </a:rPr>
              <a:t>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Comic Sans MS" pitchFamily="66" charset="0"/>
              </a:rPr>
              <a:t>   </a:t>
            </a:r>
            <a:r>
              <a:rPr lang="ru-RU" sz="2800" b="1" dirty="0" smtClean="0">
                <a:latin typeface="Comic Sans MS" pitchFamily="66" charset="0"/>
              </a:rPr>
              <a:t>владеть </a:t>
            </a:r>
            <a:r>
              <a:rPr lang="ru-RU" sz="2800" b="1" dirty="0" smtClean="0">
                <a:latin typeface="Comic Sans MS" pitchFamily="66" charset="0"/>
              </a:rPr>
              <a:t>навыками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Comic Sans MS" pitchFamily="66" charset="0"/>
              </a:rPr>
              <a:t>   </a:t>
            </a:r>
            <a:r>
              <a:rPr lang="ru-RU" sz="2800" b="1" dirty="0" smtClean="0">
                <a:latin typeface="Comic Sans MS" pitchFamily="66" charset="0"/>
              </a:rPr>
              <a:t>словообразования</a:t>
            </a:r>
            <a:r>
              <a:rPr lang="ru-RU" sz="2800" b="1" dirty="0" smtClean="0">
                <a:latin typeface="Comic Sans MS" pitchFamily="66" charset="0"/>
              </a:rPr>
              <a:t>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Comic Sans MS" pitchFamily="66" charset="0"/>
              </a:rPr>
              <a:t>   </a:t>
            </a:r>
            <a:r>
              <a:rPr lang="ru-RU" sz="2800" b="1" dirty="0" smtClean="0">
                <a:latin typeface="Comic Sans MS" pitchFamily="66" charset="0"/>
              </a:rPr>
              <a:t>словоизменения</a:t>
            </a:r>
            <a:r>
              <a:rPr lang="ru-RU" sz="2800" b="1" dirty="0" smtClean="0">
                <a:latin typeface="Comic Sans MS" pitchFamily="66" charset="0"/>
              </a:rPr>
              <a:t>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Comic Sans MS" pitchFamily="66" charset="0"/>
              </a:rPr>
              <a:t>   </a:t>
            </a:r>
            <a:r>
              <a:rPr lang="ru-RU" sz="2800" b="1" dirty="0" smtClean="0">
                <a:latin typeface="Comic Sans MS" pitchFamily="66" charset="0"/>
              </a:rPr>
              <a:t>согласования </a:t>
            </a:r>
            <a:r>
              <a:rPr lang="ru-RU" sz="2800" b="1" dirty="0" smtClean="0">
                <a:latin typeface="Comic Sans MS" pitchFamily="66" charset="0"/>
              </a:rPr>
              <a:t>слов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  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787900" y="1628775"/>
            <a:ext cx="3816350" cy="43211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u="sng">
                <a:solidFill>
                  <a:srgbClr val="CC0066"/>
                </a:solidFill>
              </a:rPr>
              <a:t>Что делать?</a:t>
            </a:r>
          </a:p>
          <a:p>
            <a:pPr algn="ctr">
              <a:defRPr/>
            </a:pPr>
            <a:endParaRPr lang="ru-RU" b="1" u="sng">
              <a:solidFill>
                <a:srgbClr val="CC0066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Исправлять ошибки! 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Игры: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«Скажи ласково» 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«Один-много» 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«Из чего - какой?»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«Давай посчитаем»</a:t>
            </a: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868363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Словарный запас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211638" y="1071563"/>
            <a:ext cx="4392612" cy="3581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b="1" u="sng" dirty="0">
              <a:solidFill>
                <a:srgbClr val="CC0066"/>
              </a:solidFill>
            </a:endParaRPr>
          </a:p>
          <a:p>
            <a:pPr algn="ctr">
              <a:defRPr/>
            </a:pPr>
            <a:r>
              <a:rPr lang="ru-RU" b="1" u="sng" dirty="0">
                <a:solidFill>
                  <a:srgbClr val="CC0066"/>
                </a:solidFill>
              </a:rPr>
              <a:t>Что делать? </a:t>
            </a:r>
          </a:p>
          <a:p>
            <a:pPr algn="ctr">
              <a:defRPr/>
            </a:pPr>
            <a:endParaRPr lang="ru-RU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►</a:t>
            </a:r>
            <a:r>
              <a:rPr lang="ru-RU" dirty="0"/>
              <a:t>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Объясняйте новые слова</a:t>
            </a:r>
          </a:p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►</a:t>
            </a:r>
            <a:r>
              <a:rPr lang="ru-RU" dirty="0"/>
              <a:t>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Словесные игры: </a:t>
            </a:r>
          </a:p>
          <a:p>
            <a:pPr algn="ctr">
              <a:defRPr/>
            </a:pP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«Назови  птиц, животных, цветы, </a:t>
            </a:r>
          </a:p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цвета, транспорт, времена года и их</a:t>
            </a:r>
          </a:p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признаки, месяцы, профессии и т.д.» </a:t>
            </a:r>
          </a:p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«Подбери признаки к предмету»</a:t>
            </a:r>
          </a:p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«Скажи наоборот»</a:t>
            </a:r>
          </a:p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«Части целого»</a:t>
            </a: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21507" name="AutoShape 5"/>
          <p:cNvSpPr>
            <a:spLocks noChangeArrowheads="1"/>
          </p:cNvSpPr>
          <p:nvPr/>
        </p:nvSpPr>
        <p:spPr bwMode="auto">
          <a:xfrm>
            <a:off x="1187450" y="2133600"/>
            <a:ext cx="2808288" cy="2665413"/>
          </a:xfrm>
          <a:prstGeom prst="octagon">
            <a:avLst>
              <a:gd name="adj" fmla="val 29287"/>
            </a:avLst>
          </a:prstGeom>
          <a:solidFill>
            <a:schemeClr val="folHlink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около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4400" dirty="0">
                <a:solidFill>
                  <a:schemeClr val="bg1"/>
                </a:solidFill>
              </a:rPr>
              <a:t>2000 слов</a:t>
            </a:r>
          </a:p>
          <a:p>
            <a:pPr algn="ctr"/>
            <a:endParaRPr lang="ru-RU" sz="4400" dirty="0"/>
          </a:p>
        </p:txBody>
      </p:sp>
      <p:pic>
        <p:nvPicPr>
          <p:cNvPr id="21508" name="Picture 8" descr="p182_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4437063"/>
            <a:ext cx="19431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4cfe3a_140x1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09573">
            <a:off x="777875" y="635000"/>
            <a:ext cx="147796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Fruits &amp; Vegetables | &amp;Fcy;&amp;rcy;&amp;ucy;&amp;kcy;&amp;tcy;&amp;ycy; &amp;icy; &amp;ocy;&amp;vcy;&amp;ocy;&amp;shchcy;&amp;icy; - &amp;rcy;&amp;acy;&amp;scy;&amp;tcy;&amp;rcy;&amp;ocy;&amp;vcy;&amp;ycy;&amp;jcy; &amp;kcy;&amp;lcy;&amp;icy;&amp;pcy;&amp;acy;&amp;rcy;&amp;tcy;"/>
          <p:cNvPicPr>
            <a:picLocks noChangeAspect="1" noChangeArrowheads="1"/>
          </p:cNvPicPr>
          <p:nvPr/>
        </p:nvPicPr>
        <p:blipFill>
          <a:blip r:embed="rId5"/>
          <a:srcRect b="59474"/>
          <a:stretch>
            <a:fillRect/>
          </a:stretch>
        </p:blipFill>
        <p:spPr bwMode="auto">
          <a:xfrm>
            <a:off x="4427538" y="4724400"/>
            <a:ext cx="18002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 descr="&amp;Tcy;&amp;rcy;&amp;acy;&amp;ncy;&amp;scy;&amp;pcy;&amp;ocy;&amp;rcy;&amp;tcy;&amp;ncy;&amp;ycy;&amp;jcy; &amp;kcy;&amp;ocy;&amp;mcy;&amp;pcy;&amp;lcy;&amp;iecy;&amp;kcy;&amp;scy; &amp;Rcy;&amp;ocy;&amp;scy;&amp;scy;&amp;icy;&amp;i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4797425"/>
            <a:ext cx="21605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Связная речь </a:t>
            </a:r>
          </a:p>
        </p:txBody>
      </p:sp>
      <p:sp>
        <p:nvSpPr>
          <p:cNvPr id="2253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     </a:t>
            </a:r>
            <a:r>
              <a:rPr lang="ru-RU" sz="2800" b="1" u="sng" dirty="0" smtClean="0">
                <a:solidFill>
                  <a:srgbClr val="CC0066"/>
                </a:solidFill>
                <a:latin typeface="Comic Sans MS" pitchFamily="66" charset="0"/>
              </a:rPr>
              <a:t>Ребенок должен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  <a:r>
              <a:rPr lang="ru-RU" sz="2800" b="1" dirty="0" smtClean="0">
                <a:latin typeface="Comic Sans MS" pitchFamily="66" charset="0"/>
              </a:rPr>
              <a:t>отвечать </a:t>
            </a:r>
            <a:r>
              <a:rPr lang="ru-RU" sz="2800" b="1" dirty="0" smtClean="0">
                <a:latin typeface="Comic Sans MS" pitchFamily="66" charset="0"/>
              </a:rPr>
              <a:t>на вопросы;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Comic Sans MS" pitchFamily="66" charset="0"/>
              </a:rPr>
              <a:t>   </a:t>
            </a:r>
            <a:r>
              <a:rPr lang="ru-RU" sz="2800" b="1" dirty="0" smtClean="0">
                <a:latin typeface="Comic Sans MS" pitchFamily="66" charset="0"/>
              </a:rPr>
              <a:t>пересказывать</a:t>
            </a:r>
            <a:r>
              <a:rPr lang="ru-RU" sz="2800" b="1" dirty="0" smtClean="0">
                <a:latin typeface="Comic Sans MS" pitchFamily="66" charset="0"/>
              </a:rPr>
              <a:t>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Comic Sans MS" pitchFamily="66" charset="0"/>
              </a:rPr>
              <a:t>   </a:t>
            </a:r>
            <a:r>
              <a:rPr lang="ru-RU" sz="2800" b="1" dirty="0" smtClean="0">
                <a:latin typeface="Comic Sans MS" pitchFamily="66" charset="0"/>
              </a:rPr>
              <a:t>рассказывать </a:t>
            </a:r>
            <a:r>
              <a:rPr lang="ru-RU" sz="2800" b="1" dirty="0" smtClean="0">
                <a:latin typeface="Comic Sans MS" pitchFamily="66" charset="0"/>
              </a:rPr>
              <a:t>об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Comic Sans MS" pitchFamily="66" charset="0"/>
              </a:rPr>
              <a:t>   </a:t>
            </a:r>
            <a:r>
              <a:rPr lang="ru-RU" sz="2800" b="1" dirty="0" smtClean="0">
                <a:latin typeface="Comic Sans MS" pitchFamily="66" charset="0"/>
              </a:rPr>
              <a:t>увиденном</a:t>
            </a:r>
            <a:r>
              <a:rPr lang="ru-RU" sz="2800" b="1" dirty="0" smtClean="0">
                <a:latin typeface="Comic Sans MS" pitchFamily="66" charset="0"/>
              </a:rPr>
              <a:t>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Comic Sans MS" pitchFamily="66" charset="0"/>
              </a:rPr>
              <a:t>   </a:t>
            </a:r>
            <a:r>
              <a:rPr lang="ru-RU" sz="2800" b="1" dirty="0" smtClean="0">
                <a:latin typeface="Comic Sans MS" pitchFamily="66" charset="0"/>
              </a:rPr>
              <a:t>составлять рассказы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latin typeface="Comic Sans MS" pitchFamily="66" charset="0"/>
              </a:rPr>
              <a:t>   </a:t>
            </a:r>
            <a:r>
              <a:rPr lang="ru-RU" sz="2800" b="1" smtClean="0">
                <a:latin typeface="Comic Sans MS" pitchFamily="66" charset="0"/>
              </a:rPr>
              <a:t>по  </a:t>
            </a:r>
            <a:r>
              <a:rPr lang="ru-RU" sz="2800" b="1" dirty="0" smtClean="0">
                <a:latin typeface="Comic Sans MS" pitchFamily="66" charset="0"/>
              </a:rPr>
              <a:t>картинке;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.</a:t>
            </a: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4859338" y="1268413"/>
            <a:ext cx="3786187" cy="49291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 algn="ctr">
            <a:solidFill>
              <a:srgbClr val="CC00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u="sng">
                <a:solidFill>
                  <a:srgbClr val="CC0066"/>
                </a:solidFill>
                <a:latin typeface="Times New Roman" pitchFamily="18" charset="0"/>
              </a:rPr>
              <a:t>Что делать?</a:t>
            </a:r>
          </a:p>
          <a:p>
            <a:pPr algn="ctr"/>
            <a:endParaRPr lang="ru-RU" b="1" u="sng">
              <a:solidFill>
                <a:srgbClr val="CC0066"/>
              </a:solidFill>
              <a:latin typeface="Times New Roman" pitchFamily="18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Чтение и рассказывание сказок</a:t>
            </a:r>
          </a:p>
          <a:p>
            <a:pPr algn="ctr"/>
            <a:endParaRPr lang="ru-RU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Вопросы по содержанию сказки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(полные ответы ребенка)</a:t>
            </a:r>
          </a:p>
          <a:p>
            <a:pPr algn="ctr"/>
            <a:endParaRPr lang="ru-RU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Пересказать сказку</a:t>
            </a:r>
          </a:p>
          <a:p>
            <a:pPr algn="ctr"/>
            <a:endParaRPr lang="ru-RU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Рассказывание из личного опыта</a:t>
            </a:r>
          </a:p>
          <a:p>
            <a:pPr algn="ctr"/>
            <a:endParaRPr lang="ru-RU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► 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Запоминать и рассказывать стихи.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ru-RU" sz="4000" b="1" smtClean="0">
                <a:solidFill>
                  <a:srgbClr val="CC0066"/>
                </a:solidFill>
                <a:latin typeface="Comic Sans MS" pitchFamily="66" charset="0"/>
              </a:rPr>
              <a:t>Успехов Вам и Вашему </a:t>
            </a:r>
            <a:br>
              <a:rPr lang="ru-RU" sz="4000" b="1" smtClean="0">
                <a:solidFill>
                  <a:srgbClr val="CC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CC0066"/>
                </a:solidFill>
                <a:latin typeface="Comic Sans MS" pitchFamily="66" charset="0"/>
              </a:rPr>
              <a:t>ПЕРВОКЛАШКЕ!</a:t>
            </a:r>
          </a:p>
        </p:txBody>
      </p:sp>
      <p:pic>
        <p:nvPicPr>
          <p:cNvPr id="23554" name="Picture 4" descr="25473232_html_m4f83e6d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060575"/>
            <a:ext cx="6264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252</Words>
  <Application>Microsoft Office PowerPoint</Application>
  <PresentationFormat>Экран (4:3)</PresentationFormat>
  <Paragraphs>159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Специальное оформление</vt:lpstr>
      <vt:lpstr>Презентация PowerPoint</vt:lpstr>
      <vt:lpstr>Звукопроизношение</vt:lpstr>
      <vt:lpstr>Фонематическое (слуховое)  восприятие</vt:lpstr>
      <vt:lpstr>Слоговая структура слова </vt:lpstr>
      <vt:lpstr>Грамматический строй </vt:lpstr>
      <vt:lpstr>Словарный запас</vt:lpstr>
      <vt:lpstr>Связная речь </vt:lpstr>
      <vt:lpstr>Успехов Вам и Вашему  ПЕРВОКЛАШКЕ!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Пользователь Windows</cp:lastModifiedBy>
  <cp:revision>60</cp:revision>
  <dcterms:created xsi:type="dcterms:W3CDTF">2013-07-29T17:42:42Z</dcterms:created>
  <dcterms:modified xsi:type="dcterms:W3CDTF">2019-01-27T16:38:36Z</dcterms:modified>
</cp:coreProperties>
</file>